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3"/>
  </p:notesMasterIdLst>
  <p:handoutMasterIdLst>
    <p:handoutMasterId r:id="rId14"/>
  </p:handoutMasterIdLst>
  <p:sldIdLst>
    <p:sldId id="256" r:id="rId2"/>
    <p:sldId id="299" r:id="rId3"/>
    <p:sldId id="306" r:id="rId4"/>
    <p:sldId id="307" r:id="rId5"/>
    <p:sldId id="305" r:id="rId6"/>
    <p:sldId id="298" r:id="rId7"/>
    <p:sldId id="277" r:id="rId8"/>
    <p:sldId id="316" r:id="rId9"/>
    <p:sldId id="315" r:id="rId10"/>
    <p:sldId id="317" r:id="rId11"/>
    <p:sldId id="323"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F8D84C9-BD1A-438F-A40B-FE89E5B31549}">
          <p14:sldIdLst>
            <p14:sldId id="256"/>
            <p14:sldId id="299"/>
            <p14:sldId id="306"/>
            <p14:sldId id="307"/>
            <p14:sldId id="305"/>
            <p14:sldId id="298"/>
            <p14:sldId id="277"/>
            <p14:sldId id="316"/>
            <p14:sldId id="315"/>
            <p14:sldId id="317"/>
            <p14:sldId id="3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9966"/>
    <a:srgbClr val="009900"/>
    <a:srgbClr val="FF0000"/>
    <a:srgbClr val="2B4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BA7ACF87-1EE0-40BB-95E7-5EEBC02E8CBF}" type="datetimeFigureOut">
              <a:rPr lang="zh-HK" altLang="en-US" smtClean="0"/>
              <a:t>13/6/2019</a:t>
            </a:fld>
            <a:endParaRPr lang="zh-HK" altLang="en-US"/>
          </a:p>
        </p:txBody>
      </p:sp>
      <p:sp>
        <p:nvSpPr>
          <p:cNvPr id="4" name="頁尾版面配置區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501554E4-9ECC-42C3-B256-BD41D67D0075}" type="slidenum">
              <a:rPr lang="zh-HK" altLang="en-US" smtClean="0"/>
              <a:t>‹#›</a:t>
            </a:fld>
            <a:endParaRPr lang="zh-HK" altLang="en-US"/>
          </a:p>
        </p:txBody>
      </p:sp>
    </p:spTree>
    <p:extLst>
      <p:ext uri="{BB962C8B-B14F-4D97-AF65-F5344CB8AC3E}">
        <p14:creationId xmlns:p14="http://schemas.microsoft.com/office/powerpoint/2010/main" val="857958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49688" y="0"/>
            <a:ext cx="2946400" cy="496809"/>
          </a:xfrm>
          <a:prstGeom prst="rect">
            <a:avLst/>
          </a:prstGeom>
        </p:spPr>
        <p:txBody>
          <a:bodyPr vert="horz" lIns="91440" tIns="45720" rIns="91440" bIns="45720" rtlCol="0"/>
          <a:lstStyle>
            <a:lvl1pPr algn="r">
              <a:defRPr sz="1200"/>
            </a:lvl1pPr>
          </a:lstStyle>
          <a:p>
            <a:fld id="{C3C8A624-190D-43E5-BC80-3DE64539CB7C}" type="datetimeFigureOut">
              <a:rPr lang="zh-HK" altLang="en-US" smtClean="0"/>
              <a:t>13/6/2019</a:t>
            </a:fld>
            <a:endParaRPr lang="zh-HK"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200"/>
            </a:lvl1pPr>
          </a:lstStyle>
          <a:p>
            <a:fld id="{AC3475AE-4570-4EEA-B1C7-F2A4DF7046DA}" type="slidenum">
              <a:rPr lang="zh-HK" altLang="en-US" smtClean="0"/>
              <a:t>‹#›</a:t>
            </a:fld>
            <a:endParaRPr lang="zh-HK" altLang="en-US"/>
          </a:p>
        </p:txBody>
      </p:sp>
    </p:spTree>
    <p:extLst>
      <p:ext uri="{BB962C8B-B14F-4D97-AF65-F5344CB8AC3E}">
        <p14:creationId xmlns:p14="http://schemas.microsoft.com/office/powerpoint/2010/main" val="110751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lgn="just">
              <a:spcAft>
                <a:spcPts val="0"/>
              </a:spcAft>
              <a:defRPr/>
            </a:pPr>
            <a:r>
              <a:rPr lang="zh-HK" altLang="zh-HK" b="1" kern="0" dirty="0" smtClean="0">
                <a:solidFill>
                  <a:srgbClr val="272727"/>
                </a:solidFill>
                <a:ea typeface="細明體"/>
                <a:cs typeface="細明體"/>
              </a:rPr>
              <a:t>全方位學習</a:t>
            </a:r>
            <a:endParaRPr lang="en-US" altLang="zh-HK" b="1" kern="0" dirty="0" smtClean="0">
              <a:solidFill>
                <a:srgbClr val="272727"/>
              </a:solidFill>
              <a:ea typeface="細明體"/>
              <a:cs typeface="細明體"/>
            </a:endParaRPr>
          </a:p>
          <a:p>
            <a:pPr algn="just">
              <a:spcAft>
                <a:spcPts val="0"/>
              </a:spcAft>
              <a:defRPr/>
            </a:pPr>
            <a:endParaRPr lang="zh-TW" altLang="zh-HK" kern="100" dirty="0" smtClean="0">
              <a:cs typeface="Times New Roman"/>
            </a:endParaRPr>
          </a:p>
          <a:p>
            <a:pPr algn="just" eaLnBrk="1" fontAlgn="auto" hangingPunct="1">
              <a:spcBef>
                <a:spcPts val="0"/>
              </a:spcBef>
              <a:spcAft>
                <a:spcPts val="0"/>
              </a:spcAft>
              <a:defRPr/>
            </a:pPr>
            <a:r>
              <a:rPr lang="zh-TW" altLang="zh-HK" dirty="0" smtClean="0"/>
              <a:t>全方位學習強調要讓學生在真實情境中學習。這些切身體驗能令學生更有效地掌握一些單靠課堂學習難以達到的學習目標，並讓他們從實際體驗中反思學習，幫助學生在不斷變化的社會中，實現全人發展的目標和發展終身學習的能力。</a:t>
            </a:r>
          </a:p>
          <a:p>
            <a:pPr algn="just">
              <a:spcAft>
                <a:spcPts val="0"/>
              </a:spcAft>
              <a:defRPr/>
            </a:pPr>
            <a:endParaRPr lang="zh-TW" altLang="zh-HK" kern="100" dirty="0" smtClean="0">
              <a:cs typeface="Times New Roman"/>
            </a:endParaRPr>
          </a:p>
          <a:p>
            <a:pPr algn="just">
              <a:spcAft>
                <a:spcPts val="0"/>
              </a:spcAft>
              <a:defRPr/>
            </a:pPr>
            <a:r>
              <a:rPr lang="en-US" altLang="zh-HK" b="1" kern="0" dirty="0" smtClean="0">
                <a:solidFill>
                  <a:srgbClr val="272727"/>
                </a:solidFill>
                <a:latin typeface="細明體"/>
                <a:cs typeface="細明體"/>
              </a:rPr>
              <a:t> </a:t>
            </a:r>
            <a:endParaRPr lang="zh-TW" altLang="zh-HK" kern="100" dirty="0" smtClean="0">
              <a:cs typeface="Times New Roman"/>
            </a:endParaRPr>
          </a:p>
          <a:p>
            <a:pPr algn="just">
              <a:spcAft>
                <a:spcPts val="0"/>
              </a:spcAft>
              <a:defRPr/>
            </a:pPr>
            <a:r>
              <a:rPr lang="zh-HK" altLang="zh-HK" b="1" kern="0" dirty="0" smtClean="0">
                <a:solidFill>
                  <a:srgbClr val="272727"/>
                </a:solidFill>
                <a:ea typeface="細明體"/>
                <a:cs typeface="細明體"/>
              </a:rPr>
              <a:t>五種基要學習經歷</a:t>
            </a:r>
            <a:endParaRPr lang="zh-TW" altLang="zh-HK" kern="100" dirty="0" smtClean="0">
              <a:cs typeface="Times New Roman"/>
            </a:endParaRPr>
          </a:p>
          <a:p>
            <a:pPr algn="just">
              <a:spcAft>
                <a:spcPts val="0"/>
              </a:spcAft>
              <a:defRPr/>
            </a:pPr>
            <a:r>
              <a:rPr lang="zh-HK" altLang="zh-HK" kern="0" dirty="0" smtClean="0">
                <a:solidFill>
                  <a:srgbClr val="272727"/>
                </a:solidFill>
                <a:ea typeface="細明體"/>
                <a:cs typeface="細明體"/>
              </a:rPr>
              <a:t>學校可靈活地利用多樣化的環境和社區資源，配合時、地、人各方面所組成的學習情境來推行全方位學習，讓他們獲取下列五種基要的學習經歷，並確保學生享有平等的全方位學習機會：</a:t>
            </a:r>
            <a:endParaRPr lang="zh-TW" altLang="zh-HK" kern="100" dirty="0" smtClean="0">
              <a:cs typeface="Times New Roman"/>
            </a:endParaRPr>
          </a:p>
          <a:p>
            <a:pPr marL="342900" indent="-342900" algn="just">
              <a:spcAft>
                <a:spcPts val="0"/>
              </a:spcAft>
              <a:buFont typeface="+mj-lt"/>
              <a:buAutoNum type="arabicPeriod"/>
              <a:defRPr/>
            </a:pPr>
            <a:r>
              <a:rPr lang="zh-HK" altLang="zh-HK" kern="0" dirty="0" smtClean="0">
                <a:solidFill>
                  <a:srgbClr val="272727"/>
                </a:solidFill>
                <a:ea typeface="細明體"/>
                <a:cs typeface="細明體"/>
              </a:rPr>
              <a:t>智能發展（多是通過各學習領域的課堂學習） </a:t>
            </a:r>
            <a:endParaRPr lang="zh-TW" altLang="zh-HK" kern="100" dirty="0" smtClean="0">
              <a:cs typeface="Times New Roman"/>
            </a:endParaRPr>
          </a:p>
          <a:p>
            <a:pPr marL="342900" indent="-342900" algn="just">
              <a:spcAft>
                <a:spcPts val="0"/>
              </a:spcAft>
              <a:buFont typeface="+mj-lt"/>
              <a:buAutoNum type="arabicPeriod"/>
              <a:defRPr/>
            </a:pPr>
            <a:r>
              <a:rPr lang="zh-HK" altLang="zh-HK" kern="0" dirty="0" smtClean="0">
                <a:solidFill>
                  <a:srgbClr val="272727"/>
                </a:solidFill>
                <a:ea typeface="細明體"/>
                <a:cs typeface="細明體"/>
              </a:rPr>
              <a:t>德育及公民教育（塑造性格）</a:t>
            </a:r>
            <a:endParaRPr lang="zh-TW" altLang="zh-HK" kern="100" dirty="0" smtClean="0">
              <a:cs typeface="Times New Roman"/>
            </a:endParaRPr>
          </a:p>
          <a:p>
            <a:pPr marL="342900" indent="-342900" algn="just">
              <a:spcAft>
                <a:spcPts val="0"/>
              </a:spcAft>
              <a:buFont typeface="+mj-lt"/>
              <a:buAutoNum type="arabicPeriod"/>
              <a:defRPr/>
            </a:pPr>
            <a:r>
              <a:rPr lang="zh-HK" altLang="zh-HK" kern="0" dirty="0" smtClean="0">
                <a:solidFill>
                  <a:srgbClr val="272727"/>
                </a:solidFill>
                <a:ea typeface="細明體"/>
                <a:cs typeface="細明體"/>
              </a:rPr>
              <a:t>社會服務</a:t>
            </a:r>
            <a:endParaRPr lang="zh-TW" altLang="zh-HK" kern="100" dirty="0" smtClean="0">
              <a:cs typeface="Times New Roman"/>
            </a:endParaRPr>
          </a:p>
          <a:p>
            <a:pPr marL="342900" indent="-342900" algn="just">
              <a:spcAft>
                <a:spcPts val="0"/>
              </a:spcAft>
              <a:buFont typeface="+mj-lt"/>
              <a:buAutoNum type="arabicPeriod"/>
              <a:defRPr/>
            </a:pPr>
            <a:r>
              <a:rPr lang="zh-HK" altLang="zh-HK" kern="0" dirty="0" smtClean="0">
                <a:solidFill>
                  <a:srgbClr val="272727"/>
                </a:solidFill>
                <a:ea typeface="細明體"/>
                <a:cs typeface="細明體"/>
              </a:rPr>
              <a:t>體藝發展</a:t>
            </a:r>
            <a:endParaRPr lang="zh-TW" altLang="zh-HK" kern="100" dirty="0" smtClean="0">
              <a:cs typeface="Times New Roman"/>
            </a:endParaRPr>
          </a:p>
          <a:p>
            <a:pPr marL="342900" indent="-342900" algn="just">
              <a:spcAft>
                <a:spcPts val="0"/>
              </a:spcAft>
              <a:buFont typeface="+mj-lt"/>
              <a:buAutoNum type="arabicPeriod"/>
              <a:defRPr/>
            </a:pPr>
            <a:r>
              <a:rPr lang="zh-HK" altLang="zh-HK" kern="0" dirty="0" smtClean="0">
                <a:solidFill>
                  <a:srgbClr val="272727"/>
                </a:solidFill>
                <a:ea typeface="細明體"/>
                <a:cs typeface="細明體"/>
              </a:rPr>
              <a:t>與工作有關的經驗</a:t>
            </a:r>
            <a:endParaRPr lang="zh-TW" altLang="zh-HK" kern="100" dirty="0" smtClean="0">
              <a:cs typeface="Times New Roman"/>
            </a:endParaRPr>
          </a:p>
          <a:p>
            <a:pPr algn="just">
              <a:spcAft>
                <a:spcPts val="0"/>
              </a:spcAft>
              <a:defRPr/>
            </a:pPr>
            <a:r>
              <a:rPr lang="zh-HK" altLang="zh-HK" kern="0" dirty="0" smtClean="0">
                <a:solidFill>
                  <a:srgbClr val="272727"/>
                </a:solidFill>
                <a:ea typeface="細明體"/>
                <a:cs typeface="細明體"/>
              </a:rPr>
              <a:t>學校亦可與社區上各機構聯繫，為學生提供優質的全方位學習活動，以豐富學生的學習經歷。</a:t>
            </a:r>
            <a:endParaRPr lang="zh-TW" altLang="zh-HK" kern="100" dirty="0" smtClean="0">
              <a:cs typeface="Times New Roman"/>
            </a:endParaRPr>
          </a:p>
          <a:p>
            <a:pPr algn="just">
              <a:spcAft>
                <a:spcPts val="0"/>
              </a:spcAft>
              <a:defRPr/>
            </a:pPr>
            <a:r>
              <a:rPr lang="en-US" altLang="zh-HK" b="1" kern="0" dirty="0" smtClean="0">
                <a:solidFill>
                  <a:srgbClr val="272727"/>
                </a:solidFill>
                <a:latin typeface="細明體"/>
                <a:cs typeface="細明體"/>
              </a:rPr>
              <a:t> </a:t>
            </a:r>
            <a:endParaRPr lang="zh-TW" altLang="zh-HK" kern="100" dirty="0" smtClean="0">
              <a:cs typeface="Times New Roman"/>
            </a:endParaRPr>
          </a:p>
          <a:p>
            <a:pPr>
              <a:defRPr/>
            </a:pPr>
            <a:r>
              <a:rPr lang="zh-HK" altLang="zh-HK" kern="0" dirty="0" smtClean="0">
                <a:solidFill>
                  <a:srgbClr val="272727"/>
                </a:solidFill>
                <a:ea typeface="細明體"/>
                <a:cs typeface="細明體"/>
              </a:rPr>
              <a:t>全方位學習為學生創造機會，讓他們從實際體驗中學習，這有助學生在不斷變化的社會中，實現全人發展的目標和發展終身學習的能力。</a:t>
            </a:r>
            <a:endParaRPr lang="zh-HK" altLang="en-US" dirty="0" smtClean="0"/>
          </a:p>
          <a:p>
            <a:pPr>
              <a:defRPr/>
            </a:pPr>
            <a:endParaRPr lang="zh-HK" altLang="en-US" dirty="0"/>
          </a:p>
        </p:txBody>
      </p:sp>
      <p:sp>
        <p:nvSpPr>
          <p:cNvPr id="8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2"/>
                </a:solidFill>
                <a:latin typeface="Arial" panose="020B0604020202020204" pitchFamily="34" charset="0"/>
                <a:ea typeface="新細明體" panose="02020500000000000000" pitchFamily="18" charset="-120"/>
              </a:defRPr>
            </a:lvl1pPr>
            <a:lvl2pPr marL="742950" indent="-285750">
              <a:defRPr kumimoji="1" sz="2800" b="1">
                <a:solidFill>
                  <a:schemeClr val="tx2"/>
                </a:solidFill>
                <a:latin typeface="Arial" panose="020B0604020202020204" pitchFamily="34" charset="0"/>
                <a:ea typeface="新細明體" panose="02020500000000000000" pitchFamily="18" charset="-120"/>
              </a:defRPr>
            </a:lvl2pPr>
            <a:lvl3pPr marL="1143000" indent="-228600">
              <a:defRPr kumimoji="1" sz="2800" b="1">
                <a:solidFill>
                  <a:schemeClr val="tx2"/>
                </a:solidFill>
                <a:latin typeface="Arial" panose="020B0604020202020204" pitchFamily="34" charset="0"/>
                <a:ea typeface="新細明體" panose="02020500000000000000" pitchFamily="18" charset="-120"/>
              </a:defRPr>
            </a:lvl3pPr>
            <a:lvl4pPr marL="1600200" indent="-228600">
              <a:defRPr kumimoji="1" sz="2800" b="1">
                <a:solidFill>
                  <a:schemeClr val="tx2"/>
                </a:solidFill>
                <a:latin typeface="Arial" panose="020B0604020202020204" pitchFamily="34" charset="0"/>
                <a:ea typeface="新細明體" panose="02020500000000000000" pitchFamily="18" charset="-120"/>
              </a:defRPr>
            </a:lvl4pPr>
            <a:lvl5pPr marL="2057400" indent="-228600">
              <a:defRPr kumimoji="1" sz="28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b="1">
                <a:solidFill>
                  <a:schemeClr val="tx2"/>
                </a:solidFill>
                <a:latin typeface="Arial" panose="020B0604020202020204" pitchFamily="34" charset="0"/>
                <a:ea typeface="新細明體" panose="02020500000000000000" pitchFamily="18" charset="-120"/>
              </a:defRPr>
            </a:lvl9pPr>
          </a:lstStyle>
          <a:p>
            <a:fld id="{3AEAA205-A196-4C4B-BB64-A2C7C9C65103}" type="slidenum">
              <a:rPr lang="zh-HK" altLang="en-US" sz="1200" smtClean="0">
                <a:solidFill>
                  <a:srgbClr val="000000"/>
                </a:solidFill>
              </a:rPr>
              <a:pPr/>
              <a:t>3</a:t>
            </a:fld>
            <a:endParaRPr lang="zh-HK" altLang="en-US" sz="1200" smtClean="0">
              <a:solidFill>
                <a:srgbClr val="000000"/>
              </a:solidFill>
            </a:endParaRPr>
          </a:p>
        </p:txBody>
      </p:sp>
    </p:spTree>
    <p:extLst>
      <p:ext uri="{BB962C8B-B14F-4D97-AF65-F5344CB8AC3E}">
        <p14:creationId xmlns:p14="http://schemas.microsoft.com/office/powerpoint/2010/main" val="398343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HK"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2"/>
                </a:solidFill>
                <a:latin typeface="Arial" panose="020B0604020202020204" pitchFamily="34" charset="0"/>
                <a:ea typeface="新細明體" panose="02020500000000000000" pitchFamily="18" charset="-120"/>
              </a:defRPr>
            </a:lvl1pPr>
            <a:lvl2pPr marL="742950" indent="-285750">
              <a:defRPr kumimoji="1" sz="2800" b="1">
                <a:solidFill>
                  <a:schemeClr val="tx2"/>
                </a:solidFill>
                <a:latin typeface="Arial" panose="020B0604020202020204" pitchFamily="34" charset="0"/>
                <a:ea typeface="新細明體" panose="02020500000000000000" pitchFamily="18" charset="-120"/>
              </a:defRPr>
            </a:lvl2pPr>
            <a:lvl3pPr marL="1143000" indent="-228600">
              <a:defRPr kumimoji="1" sz="2800" b="1">
                <a:solidFill>
                  <a:schemeClr val="tx2"/>
                </a:solidFill>
                <a:latin typeface="Arial" panose="020B0604020202020204" pitchFamily="34" charset="0"/>
                <a:ea typeface="新細明體" panose="02020500000000000000" pitchFamily="18" charset="-120"/>
              </a:defRPr>
            </a:lvl3pPr>
            <a:lvl4pPr marL="1600200" indent="-228600">
              <a:defRPr kumimoji="1" sz="2800" b="1">
                <a:solidFill>
                  <a:schemeClr val="tx2"/>
                </a:solidFill>
                <a:latin typeface="Arial" panose="020B0604020202020204" pitchFamily="34" charset="0"/>
                <a:ea typeface="新細明體" panose="02020500000000000000" pitchFamily="18" charset="-120"/>
              </a:defRPr>
            </a:lvl4pPr>
            <a:lvl5pPr marL="2057400" indent="-228600">
              <a:defRPr kumimoji="1" sz="2800" b="1">
                <a:solidFill>
                  <a:schemeClr val="tx2"/>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800" b="1">
                <a:solidFill>
                  <a:schemeClr val="tx2"/>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800" b="1">
                <a:solidFill>
                  <a:schemeClr val="tx2"/>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800" b="1">
                <a:solidFill>
                  <a:schemeClr val="tx2"/>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800" b="1">
                <a:solidFill>
                  <a:schemeClr val="tx2"/>
                </a:solidFill>
                <a:latin typeface="Arial" panose="020B0604020202020204" pitchFamily="34" charset="0"/>
                <a:ea typeface="新細明體" panose="02020500000000000000" pitchFamily="18" charset="-120"/>
              </a:defRPr>
            </a:lvl9pPr>
          </a:lstStyle>
          <a:p>
            <a:fld id="{5A8335B4-A94F-496D-9105-0479769E352D}" type="slidenum">
              <a:rPr lang="zh-HK" altLang="en-US" sz="1200" smtClean="0"/>
              <a:pPr/>
              <a:t>4</a:t>
            </a:fld>
            <a:endParaRPr lang="zh-HK" altLang="en-US" sz="1200" smtClean="0"/>
          </a:p>
        </p:txBody>
      </p:sp>
    </p:spTree>
    <p:extLst>
      <p:ext uri="{BB962C8B-B14F-4D97-AF65-F5344CB8AC3E}">
        <p14:creationId xmlns:p14="http://schemas.microsoft.com/office/powerpoint/2010/main" val="229159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Newly</a:t>
            </a:r>
            <a:r>
              <a:rPr lang="en-US" altLang="zh-HK" baseline="0" dirty="0" smtClean="0"/>
              <a:t> added</a:t>
            </a:r>
            <a:endParaRPr lang="zh-HK" altLang="en-US" dirty="0"/>
          </a:p>
        </p:txBody>
      </p:sp>
      <p:sp>
        <p:nvSpPr>
          <p:cNvPr id="4" name="投影片編號版面配置區 3"/>
          <p:cNvSpPr>
            <a:spLocks noGrp="1"/>
          </p:cNvSpPr>
          <p:nvPr>
            <p:ph type="sldNum" sz="quarter" idx="10"/>
          </p:nvPr>
        </p:nvSpPr>
        <p:spPr/>
        <p:txBody>
          <a:bodyPr/>
          <a:lstStyle/>
          <a:p>
            <a:pPr>
              <a:defRPr/>
            </a:pPr>
            <a:fld id="{1EAEAAF6-DDAE-4EA2-9BCF-5D218E4DC73F}" type="slidenum">
              <a:rPr lang="en-US" altLang="en-US" smtClean="0">
                <a:solidFill>
                  <a:prstClr val="black"/>
                </a:solidFill>
              </a:rPr>
              <a:pPr>
                <a:defRPr/>
              </a:pPr>
              <a:t>7</a:t>
            </a:fld>
            <a:endParaRPr lang="en-US" altLang="en-US">
              <a:solidFill>
                <a:prstClr val="black"/>
              </a:solidFill>
            </a:endParaRPr>
          </a:p>
        </p:txBody>
      </p:sp>
    </p:spTree>
    <p:extLst>
      <p:ext uri="{BB962C8B-B14F-4D97-AF65-F5344CB8AC3E}">
        <p14:creationId xmlns:p14="http://schemas.microsoft.com/office/powerpoint/2010/main" val="260744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157923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195308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105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3359286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829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2203873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29676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73572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146717D-368E-42E8-A52A-8ECB580FA674}" type="datetime1">
              <a:rPr lang="zh-HK" altLang="en-US" smtClean="0">
                <a:solidFill>
                  <a:prstClr val="black"/>
                </a:solidFill>
              </a:rPr>
              <a:t>13/6/2019</a:t>
            </a:fld>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CF3281-8745-47B5-B252-2D05CF06CE2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68115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157947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374519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58268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385872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251272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426895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33490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D21FCAD-D314-404F-B290-6AD0F28800D3}" type="datetimeFigureOut">
              <a:rPr lang="zh-HK" altLang="en-US" smtClean="0"/>
              <a:t>13/6/2019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280300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21FCAD-D314-404F-B290-6AD0F28800D3}" type="datetimeFigureOut">
              <a:rPr lang="zh-HK" altLang="en-US" smtClean="0"/>
              <a:t>13/6/2019</a:t>
            </a:fld>
            <a:endParaRPr lang="zh-HK"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DCE166A-EDF7-49BF-8BCF-437F4D68F9BB}" type="slidenum">
              <a:rPr lang="zh-HK" altLang="en-US" smtClean="0"/>
              <a:t>‹#›</a:t>
            </a:fld>
            <a:endParaRPr lang="zh-HK" altLang="en-US"/>
          </a:p>
        </p:txBody>
      </p:sp>
    </p:spTree>
    <p:extLst>
      <p:ext uri="{BB962C8B-B14F-4D97-AF65-F5344CB8AC3E}">
        <p14:creationId xmlns:p14="http://schemas.microsoft.com/office/powerpoint/2010/main" val="39918246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db.gov.hk/en/curriculum-development/renewal/guides_SECG.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ctrTitle"/>
          </p:nvPr>
        </p:nvSpPr>
        <p:spPr bwMode="auto">
          <a:xfrm>
            <a:off x="179512" y="1196752"/>
            <a:ext cx="86409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HK" altLang="zh-HK" sz="3600" b="1" dirty="0">
                <a:solidFill>
                  <a:srgbClr val="FF0000"/>
                </a:solidFill>
                <a:latin typeface="標楷體" panose="03000509000000000000" pitchFamily="65" charset="-120"/>
                <a:ea typeface="標楷體" panose="03000509000000000000" pitchFamily="65" charset="-120"/>
              </a:rPr>
              <a:t>優質反思系列</a:t>
            </a:r>
            <a:r>
              <a:rPr lang="zh-TW" altLang="zh-HK" sz="3600" b="1" dirty="0">
                <a:solidFill>
                  <a:srgbClr val="FF0000"/>
                </a:solidFill>
                <a:latin typeface="標楷體" panose="03000509000000000000" pitchFamily="65" charset="-120"/>
                <a:ea typeface="標楷體" panose="03000509000000000000" pitchFamily="65" charset="-120"/>
              </a:rPr>
              <a:t>：</a:t>
            </a:r>
            <a:r>
              <a:rPr lang="en-US" altLang="zh-HK" sz="3600" b="1" dirty="0">
                <a:solidFill>
                  <a:srgbClr val="FF0000"/>
                </a:solidFill>
                <a:latin typeface="標楷體" panose="03000509000000000000" pitchFamily="65" charset="-120"/>
                <a:ea typeface="標楷體" panose="03000509000000000000" pitchFamily="65" charset="-120"/>
              </a:rPr>
              <a:t>(1</a:t>
            </a:r>
            <a:r>
              <a:rPr lang="en-US" altLang="zh-HK" sz="3600" b="1" dirty="0" smtClean="0">
                <a:solidFill>
                  <a:srgbClr val="FF0000"/>
                </a:solidFill>
                <a:latin typeface="標楷體" panose="03000509000000000000" pitchFamily="65" charset="-120"/>
                <a:ea typeface="標楷體" panose="03000509000000000000" pitchFamily="65" charset="-120"/>
              </a:rPr>
              <a:t>)</a:t>
            </a:r>
            <a:r>
              <a:rPr lang="zh-TW" altLang="zh-HK" sz="3600" b="1" dirty="0" smtClean="0">
                <a:solidFill>
                  <a:srgbClr val="FF0000"/>
                </a:solidFill>
                <a:latin typeface="標楷體" panose="03000509000000000000" pitchFamily="65" charset="-120"/>
                <a:ea typeface="標楷體" panose="03000509000000000000" pitchFamily="65" charset="-120"/>
              </a:rPr>
              <a:t>如何</a:t>
            </a:r>
            <a:r>
              <a:rPr lang="zh-TW" altLang="zh-HK" sz="3600" b="1" dirty="0">
                <a:solidFill>
                  <a:srgbClr val="FF0000"/>
                </a:solidFill>
                <a:latin typeface="標楷體" panose="03000509000000000000" pitchFamily="65" charset="-120"/>
                <a:ea typeface="標楷體" panose="03000509000000000000" pitchFamily="65" charset="-120"/>
              </a:rPr>
              <a:t>促進</a:t>
            </a:r>
            <a:r>
              <a:rPr lang="zh-HK" altLang="zh-HK" sz="3600" b="1" dirty="0">
                <a:solidFill>
                  <a:srgbClr val="FF0000"/>
                </a:solidFill>
                <a:latin typeface="標楷體" panose="03000509000000000000" pitchFamily="65" charset="-120"/>
                <a:ea typeface="標楷體" panose="03000509000000000000" pitchFamily="65" charset="-120"/>
              </a:rPr>
              <a:t>學</a:t>
            </a:r>
            <a:r>
              <a:rPr lang="zh-TW" altLang="zh-HK" sz="3600" b="1" dirty="0">
                <a:solidFill>
                  <a:srgbClr val="FF0000"/>
                </a:solidFill>
                <a:latin typeface="標楷體" panose="03000509000000000000" pitchFamily="65" charset="-120"/>
                <a:ea typeface="標楷體" panose="03000509000000000000" pitchFamily="65" charset="-120"/>
              </a:rPr>
              <a:t>生</a:t>
            </a:r>
            <a:r>
              <a:rPr lang="zh-HK" altLang="zh-HK" sz="3600" b="1" dirty="0" smtClean="0">
                <a:solidFill>
                  <a:srgbClr val="FF0000"/>
                </a:solidFill>
                <a:latin typeface="標楷體" panose="03000509000000000000" pitchFamily="65" charset="-120"/>
                <a:ea typeface="標楷體" panose="03000509000000000000" pitchFamily="65" charset="-120"/>
              </a:rPr>
              <a:t>在</a:t>
            </a:r>
            <a:r>
              <a:rPr lang="en-US" altLang="zh-HK" sz="3600" b="1" dirty="0" smtClean="0">
                <a:solidFill>
                  <a:srgbClr val="FF0000"/>
                </a:solidFill>
                <a:latin typeface="標楷體" panose="03000509000000000000" pitchFamily="65" charset="-120"/>
                <a:ea typeface="標楷體" panose="03000509000000000000" pitchFamily="65" charset="-120"/>
              </a:rPr>
              <a:t>  </a:t>
            </a:r>
            <a:r>
              <a:rPr lang="zh-TW" altLang="zh-HK" sz="3600" b="1" dirty="0" smtClean="0">
                <a:solidFill>
                  <a:srgbClr val="FF0000"/>
                </a:solidFill>
                <a:latin typeface="標楷體" panose="03000509000000000000" pitchFamily="65" charset="-120"/>
                <a:ea typeface="標楷體" panose="03000509000000000000" pitchFamily="65" charset="-120"/>
              </a:rPr>
              <a:t>「</a:t>
            </a:r>
            <a:r>
              <a:rPr lang="zh-TW" altLang="zh-HK" sz="3600" b="1" dirty="0">
                <a:solidFill>
                  <a:srgbClr val="FF0000"/>
                </a:solidFill>
                <a:latin typeface="標楷體" panose="03000509000000000000" pitchFamily="65" charset="-120"/>
                <a:ea typeface="標楷體" panose="03000509000000000000" pitchFamily="65" charset="-120"/>
              </a:rPr>
              <a:t>其他學習經歷」</a:t>
            </a:r>
            <a:r>
              <a:rPr lang="zh-HK" altLang="zh-HK" sz="3600" b="1" dirty="0">
                <a:solidFill>
                  <a:srgbClr val="FF0000"/>
                </a:solidFill>
                <a:latin typeface="標楷體" panose="03000509000000000000" pitchFamily="65" charset="-120"/>
                <a:ea typeface="標楷體" panose="03000509000000000000" pitchFamily="65" charset="-120"/>
              </a:rPr>
              <a:t>的</a:t>
            </a:r>
            <a:r>
              <a:rPr lang="zh-TW" altLang="zh-HK" sz="3600" b="1" dirty="0">
                <a:solidFill>
                  <a:srgbClr val="FF0000"/>
                </a:solidFill>
                <a:latin typeface="標楷體" panose="03000509000000000000" pitchFamily="65" charset="-120"/>
                <a:ea typeface="標楷體" panose="03000509000000000000" pitchFamily="65" charset="-120"/>
              </a:rPr>
              <a:t>深層學習</a:t>
            </a:r>
            <a:r>
              <a:rPr lang="zh-HK" altLang="zh-HK" sz="3600" b="1" dirty="0">
                <a:solidFill>
                  <a:srgbClr val="FF0000"/>
                </a:solidFill>
                <a:latin typeface="標楷體" panose="03000509000000000000" pitchFamily="65" charset="-120"/>
                <a:ea typeface="標楷體" panose="03000509000000000000" pitchFamily="65" charset="-120"/>
              </a:rPr>
              <a:t>及</a:t>
            </a:r>
            <a:r>
              <a:rPr lang="zh-TW" altLang="zh-HK" sz="3600" b="1" dirty="0">
                <a:solidFill>
                  <a:srgbClr val="FF0000"/>
                </a:solidFill>
                <a:latin typeface="標楷體" panose="03000509000000000000" pitchFamily="65" charset="-120"/>
                <a:ea typeface="標楷體" panose="03000509000000000000" pitchFamily="65" charset="-120"/>
              </a:rPr>
              <a:t/>
            </a:r>
            <a:br>
              <a:rPr lang="zh-TW" altLang="zh-HK" sz="3600" b="1" dirty="0">
                <a:solidFill>
                  <a:srgbClr val="FF0000"/>
                </a:solidFill>
                <a:latin typeface="標楷體" panose="03000509000000000000" pitchFamily="65" charset="-120"/>
                <a:ea typeface="標楷體" panose="03000509000000000000" pitchFamily="65" charset="-120"/>
              </a:rPr>
            </a:br>
            <a:r>
              <a:rPr lang="zh-TW" altLang="zh-HK" sz="3600" b="1" dirty="0">
                <a:solidFill>
                  <a:srgbClr val="FF0000"/>
                </a:solidFill>
                <a:latin typeface="標楷體" panose="03000509000000000000" pitchFamily="65" charset="-120"/>
                <a:ea typeface="標楷體" panose="03000509000000000000" pitchFamily="65" charset="-120"/>
              </a:rPr>
              <a:t>透過</a:t>
            </a:r>
            <a:r>
              <a:rPr lang="zh-HK" altLang="zh-HK" sz="3600" b="1" dirty="0">
                <a:solidFill>
                  <a:srgbClr val="FF0000"/>
                </a:solidFill>
                <a:latin typeface="標楷體" panose="03000509000000000000" pitchFamily="65" charset="-120"/>
                <a:ea typeface="標楷體" panose="03000509000000000000" pitchFamily="65" charset="-120"/>
              </a:rPr>
              <a:t>電</a:t>
            </a:r>
            <a:r>
              <a:rPr lang="zh-TW" altLang="zh-HK" sz="3600" b="1" dirty="0">
                <a:solidFill>
                  <a:srgbClr val="FF0000"/>
                </a:solidFill>
                <a:latin typeface="標楷體" panose="03000509000000000000" pitchFamily="65" charset="-120"/>
                <a:ea typeface="標楷體" panose="03000509000000000000" pitchFamily="65" charset="-120"/>
              </a:rPr>
              <a:t>子</a:t>
            </a:r>
            <a:r>
              <a:rPr lang="zh-HK" altLang="zh-HK" sz="3600" b="1" dirty="0">
                <a:solidFill>
                  <a:srgbClr val="FF0000"/>
                </a:solidFill>
                <a:latin typeface="標楷體" panose="03000509000000000000" pitchFamily="65" charset="-120"/>
                <a:ea typeface="標楷體" panose="03000509000000000000" pitchFamily="65" charset="-120"/>
              </a:rPr>
              <a:t>平台協助學</a:t>
            </a:r>
            <a:r>
              <a:rPr lang="zh-TW" altLang="zh-HK" sz="3600" b="1" dirty="0">
                <a:solidFill>
                  <a:srgbClr val="FF0000"/>
                </a:solidFill>
                <a:latin typeface="標楷體" panose="03000509000000000000" pitchFamily="65" charset="-120"/>
                <a:ea typeface="標楷體" panose="03000509000000000000" pitchFamily="65" charset="-120"/>
              </a:rPr>
              <a:t>生</a:t>
            </a:r>
            <a:r>
              <a:rPr lang="zh-HK" altLang="zh-HK" sz="3600" b="1" dirty="0">
                <a:solidFill>
                  <a:srgbClr val="FF0000"/>
                </a:solidFill>
                <a:latin typeface="標楷體" panose="03000509000000000000" pitchFamily="65" charset="-120"/>
                <a:ea typeface="標楷體" panose="03000509000000000000" pitchFamily="65" charset="-120"/>
              </a:rPr>
              <a:t>反</a:t>
            </a:r>
            <a:r>
              <a:rPr lang="zh-HK" altLang="zh-HK" sz="3600" b="1" dirty="0" smtClean="0">
                <a:solidFill>
                  <a:srgbClr val="FF0000"/>
                </a:solidFill>
                <a:latin typeface="標楷體" panose="03000509000000000000" pitchFamily="65" charset="-120"/>
                <a:ea typeface="標楷體" panose="03000509000000000000" pitchFamily="65" charset="-120"/>
              </a:rPr>
              <a:t>思體驗</a:t>
            </a:r>
            <a:r>
              <a:rPr lang="zh-TW" altLang="zh-HK" sz="3600" b="1" dirty="0">
                <a:solidFill>
                  <a:srgbClr val="FF0000"/>
                </a:solidFill>
                <a:latin typeface="標楷體" panose="03000509000000000000" pitchFamily="65" charset="-120"/>
                <a:ea typeface="標楷體" panose="03000509000000000000" pitchFamily="65" charset="-120"/>
              </a:rPr>
              <a:t>工作坊（</a:t>
            </a:r>
            <a:r>
              <a:rPr lang="zh-HK" altLang="zh-HK" sz="3600" b="1" dirty="0">
                <a:solidFill>
                  <a:srgbClr val="FF0000"/>
                </a:solidFill>
                <a:latin typeface="標楷體" panose="03000509000000000000" pitchFamily="65" charset="-120"/>
                <a:ea typeface="標楷體" panose="03000509000000000000" pitchFamily="65" charset="-120"/>
              </a:rPr>
              <a:t>新辦</a:t>
            </a:r>
            <a:r>
              <a:rPr lang="zh-TW" altLang="zh-HK" sz="3600" b="1" dirty="0" smtClean="0">
                <a:solidFill>
                  <a:srgbClr val="FF0000"/>
                </a:solidFill>
                <a:latin typeface="標楷體" panose="03000509000000000000" pitchFamily="65" charset="-120"/>
                <a:ea typeface="標楷體" panose="03000509000000000000" pitchFamily="65" charset="-120"/>
              </a:rPr>
              <a:t>）</a:t>
            </a:r>
            <a:endParaRPr lang="en-US" altLang="zh-TW" sz="4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Text Box 5"/>
          <p:cNvSpPr txBox="1">
            <a:spLocks noGrp="1" noChangeArrowheads="1"/>
          </p:cNvSpPr>
          <p:nvPr>
            <p:ph type="subTitle" idx="1"/>
          </p:nvPr>
        </p:nvSpPr>
        <p:spPr bwMode="auto">
          <a:xfrm>
            <a:off x="1413892" y="4005064"/>
            <a:ext cx="6172200" cy="150810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Verdana" pitchFamily="34" charset="0"/>
                <a:ea typeface="新細明體" pitchFamily="18" charset="-120"/>
              </a:defRPr>
            </a:lvl1pPr>
            <a:lvl2pPr marL="742950" indent="-285750" algn="l" eaLnBrk="0" hangingPunct="0">
              <a:spcBef>
                <a:spcPct val="20000"/>
              </a:spcBef>
              <a:buChar char="–"/>
              <a:defRPr kumimoji="1" sz="2800">
                <a:solidFill>
                  <a:schemeClr val="tx1"/>
                </a:solidFill>
                <a:latin typeface="Verdana" pitchFamily="34" charset="0"/>
                <a:ea typeface="新細明體" pitchFamily="18" charset="-120"/>
              </a:defRPr>
            </a:lvl2pPr>
            <a:lvl3pPr marL="1143000" indent="-228600" algn="l" eaLnBrk="0" hangingPunct="0">
              <a:spcBef>
                <a:spcPct val="20000"/>
              </a:spcBef>
              <a:buChar char="•"/>
              <a:defRPr kumimoji="1" sz="2400">
                <a:solidFill>
                  <a:schemeClr val="tx1"/>
                </a:solidFill>
                <a:latin typeface="Verdana" pitchFamily="34" charset="0"/>
                <a:ea typeface="新細明體" pitchFamily="18" charset="-120"/>
              </a:defRPr>
            </a:lvl3pPr>
            <a:lvl4pPr marL="1600200" indent="-228600" algn="l" eaLnBrk="0" hangingPunct="0">
              <a:spcBef>
                <a:spcPct val="20000"/>
              </a:spcBef>
              <a:buChar char="–"/>
              <a:defRPr kumimoji="1" sz="2000">
                <a:solidFill>
                  <a:schemeClr val="tx1"/>
                </a:solidFill>
                <a:latin typeface="Verdana" pitchFamily="34" charset="0"/>
                <a:ea typeface="新細明體" pitchFamily="18" charset="-120"/>
              </a:defRPr>
            </a:lvl4pPr>
            <a:lvl5pPr marL="2057400" indent="-228600" algn="l" eaLnBrk="0" hangingPunct="0">
              <a:spcBef>
                <a:spcPct val="20000"/>
              </a:spcBef>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9pPr>
          </a:lstStyle>
          <a:p>
            <a:pPr algn="ctr" eaLnBrk="1" hangingPunct="1">
              <a:spcBef>
                <a:spcPct val="0"/>
              </a:spcBef>
              <a:buFontTx/>
              <a:buNone/>
            </a:pPr>
            <a:r>
              <a:rPr lang="zh-CN" altLang="en-US" sz="2400" b="1" dirty="0" smtClean="0">
                <a:solidFill>
                  <a:srgbClr val="3333CC"/>
                </a:solidFill>
                <a:latin typeface="標楷體" pitchFamily="65" charset="-120"/>
                <a:ea typeface="標楷體" pitchFamily="65" charset="-120"/>
              </a:rPr>
              <a:t>教育局課程</a:t>
            </a:r>
            <a:r>
              <a:rPr lang="zh-CN" altLang="en-US" sz="2400" b="1" dirty="0">
                <a:solidFill>
                  <a:srgbClr val="3333CC"/>
                </a:solidFill>
                <a:latin typeface="標楷體" pitchFamily="65" charset="-120"/>
                <a:ea typeface="標楷體" pitchFamily="65" charset="-120"/>
              </a:rPr>
              <a:t>發展處</a:t>
            </a:r>
            <a:endParaRPr lang="en-US" altLang="zh-CN" sz="2400" b="1" dirty="0">
              <a:solidFill>
                <a:srgbClr val="3333CC"/>
              </a:solidFill>
              <a:latin typeface="標楷體" pitchFamily="65" charset="-120"/>
              <a:ea typeface="標楷體" pitchFamily="65" charset="-120"/>
            </a:endParaRPr>
          </a:p>
          <a:p>
            <a:pPr algn="ctr" eaLnBrk="1" hangingPunct="1">
              <a:spcBef>
                <a:spcPct val="0"/>
              </a:spcBef>
              <a:buFontTx/>
              <a:buNone/>
            </a:pPr>
            <a:r>
              <a:rPr lang="zh-CN" altLang="en-US" sz="2400" b="1" dirty="0">
                <a:solidFill>
                  <a:srgbClr val="3333CC"/>
                </a:solidFill>
                <a:latin typeface="標楷體" pitchFamily="65" charset="-120"/>
                <a:ea typeface="標楷體" pitchFamily="65" charset="-120"/>
              </a:rPr>
              <a:t>全方位</a:t>
            </a:r>
            <a:r>
              <a:rPr lang="zh-CN" altLang="en-US" sz="2400" b="1" dirty="0" smtClean="0">
                <a:solidFill>
                  <a:srgbClr val="3333CC"/>
                </a:solidFill>
                <a:latin typeface="標楷體" pitchFamily="65" charset="-120"/>
                <a:ea typeface="標楷體" pitchFamily="65" charset="-120"/>
              </a:rPr>
              <a:t>學習組</a:t>
            </a:r>
            <a:endParaRPr lang="en-US" altLang="zh-CN" sz="2400" b="1" dirty="0" smtClean="0">
              <a:solidFill>
                <a:srgbClr val="3333CC"/>
              </a:solidFill>
              <a:latin typeface="標楷體" pitchFamily="65" charset="-120"/>
              <a:ea typeface="標楷體" pitchFamily="65" charset="-120"/>
            </a:endParaRPr>
          </a:p>
          <a:p>
            <a:pPr algn="ctr" eaLnBrk="1" hangingPunct="1">
              <a:spcBef>
                <a:spcPct val="0"/>
              </a:spcBef>
              <a:buFontTx/>
              <a:buNone/>
            </a:pPr>
            <a:endParaRPr lang="en-US" altLang="zh-CN" sz="2400" b="1" dirty="0" smtClean="0">
              <a:solidFill>
                <a:srgbClr val="3333CC"/>
              </a:solidFill>
              <a:latin typeface="標楷體" pitchFamily="65" charset="-120"/>
              <a:ea typeface="標楷體" pitchFamily="65" charset="-120"/>
            </a:endParaRPr>
          </a:p>
          <a:p>
            <a:pPr algn="ctr" eaLnBrk="1" hangingPunct="1">
              <a:spcBef>
                <a:spcPct val="0"/>
              </a:spcBef>
              <a:buFontTx/>
              <a:buNone/>
            </a:pPr>
            <a:r>
              <a:rPr lang="en-US" altLang="zh-TW" sz="2000" b="1" dirty="0" smtClean="0">
                <a:solidFill>
                  <a:srgbClr val="3333CC"/>
                </a:solidFill>
                <a:latin typeface="標楷體" pitchFamily="65" charset="-120"/>
                <a:ea typeface="標楷體" pitchFamily="65" charset="-120"/>
              </a:rPr>
              <a:t>2019.05.17</a:t>
            </a:r>
            <a:endParaRPr lang="en-US" altLang="zh-TW" sz="2000" b="1" dirty="0">
              <a:solidFill>
                <a:srgbClr val="3333CC"/>
              </a:solidFill>
              <a:latin typeface="標楷體" pitchFamily="65" charset="-120"/>
              <a:ea typeface="標楷體" pitchFamily="65" charset="-120"/>
            </a:endParaRPr>
          </a:p>
        </p:txBody>
      </p:sp>
    </p:spTree>
    <p:extLst>
      <p:ext uri="{BB962C8B-B14F-4D97-AF65-F5344CB8AC3E}">
        <p14:creationId xmlns:p14="http://schemas.microsoft.com/office/powerpoint/2010/main" val="2415691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圖片 3"/>
          <p:cNvPicPr>
            <a:picLocks noChangeAspect="1" noChangeArrowheads="1"/>
          </p:cNvPicPr>
          <p:nvPr/>
        </p:nvPicPr>
        <p:blipFill>
          <a:blip r:embed="rId2">
            <a:extLst>
              <a:ext uri="{28A0092B-C50C-407E-A947-70E740481C1C}">
                <a14:useLocalDpi xmlns:a14="http://schemas.microsoft.com/office/drawing/2010/main" val="0"/>
              </a:ext>
            </a:extLst>
          </a:blip>
          <a:srcRect l="30705" t="17175" r="41632" b="13177"/>
          <a:stretch>
            <a:fillRect/>
          </a:stretch>
        </p:blipFill>
        <p:spPr bwMode="auto">
          <a:xfrm>
            <a:off x="539552" y="764704"/>
            <a:ext cx="3671887"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文字方塊 3"/>
          <p:cNvSpPr txBox="1">
            <a:spLocks noChangeArrowheads="1"/>
          </p:cNvSpPr>
          <p:nvPr/>
        </p:nvSpPr>
        <p:spPr bwMode="auto">
          <a:xfrm>
            <a:off x="4067944" y="3645024"/>
            <a:ext cx="40322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en-US" altLang="zh-TW" sz="2800" b="1" dirty="0">
                <a:solidFill>
                  <a:srgbClr val="0000FF"/>
                </a:solidFill>
              </a:rPr>
              <a:t>《</a:t>
            </a:r>
            <a:r>
              <a:rPr lang="zh-TW" altLang="en-US" sz="2800" b="1" dirty="0">
                <a:solidFill>
                  <a:srgbClr val="0000FF"/>
                </a:solidFill>
              </a:rPr>
              <a:t>成長體驗 </a:t>
            </a:r>
            <a:r>
              <a:rPr lang="en-US" altLang="zh-TW" sz="2800" b="1" dirty="0">
                <a:solidFill>
                  <a:srgbClr val="0000FF"/>
                </a:solidFill>
              </a:rPr>
              <a:t>Debriefing》</a:t>
            </a:r>
          </a:p>
          <a:p>
            <a:pPr algn="r" eaLnBrk="1" hangingPunct="1">
              <a:spcBef>
                <a:spcPct val="50000"/>
              </a:spcBef>
              <a:buFontTx/>
              <a:buNone/>
            </a:pPr>
            <a:r>
              <a:rPr lang="zh-TW" altLang="en-US" sz="2800" b="1" dirty="0">
                <a:solidFill>
                  <a:srgbClr val="0000FF"/>
                </a:solidFill>
              </a:rPr>
              <a:t>突破出版社</a:t>
            </a:r>
            <a:endParaRPr lang="zh-HK" altLang="en-US" sz="2800" b="1" dirty="0">
              <a:solidFill>
                <a:srgbClr val="0000FF"/>
              </a:solidFill>
            </a:endParaRPr>
          </a:p>
        </p:txBody>
      </p:sp>
    </p:spTree>
    <p:extLst>
      <p:ext uri="{BB962C8B-B14F-4D97-AF65-F5344CB8AC3E}">
        <p14:creationId xmlns:p14="http://schemas.microsoft.com/office/powerpoint/2010/main" val="103245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2780928"/>
            <a:ext cx="6347713" cy="1320800"/>
          </a:xfrm>
        </p:spPr>
        <p:txBody>
          <a:bodyPr>
            <a:normAutofit/>
          </a:bodyPr>
          <a:lstStyle/>
          <a:p>
            <a:pPr algn="ctr"/>
            <a:r>
              <a:rPr lang="en-US" altLang="zh-HK" sz="5400" b="1" dirty="0" smtClean="0">
                <a:solidFill>
                  <a:srgbClr val="3333CC"/>
                </a:solidFill>
                <a:effectLst>
                  <a:outerShdw blurRad="38100" dist="38100" dir="2700000" algn="tl">
                    <a:srgbClr val="000000">
                      <a:alpha val="43137"/>
                    </a:srgbClr>
                  </a:outerShdw>
                </a:effectLst>
              </a:rPr>
              <a:t>Thank you!</a:t>
            </a:r>
            <a:endParaRPr lang="zh-HK" altLang="en-US" sz="5400" b="1" dirty="0">
              <a:solidFill>
                <a:srgbClr val="33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1427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My Documents\OneDrive - Education Bureau\SECG Ch 6 drafting\HongKongSchoolCurriculum_tc_Sep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57254"/>
            <a:ext cx="9409731" cy="66967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圓角矩形 3"/>
          <p:cNvSpPr>
            <a:spLocks noChangeArrowheads="1"/>
          </p:cNvSpPr>
          <p:nvPr/>
        </p:nvSpPr>
        <p:spPr bwMode="auto">
          <a:xfrm>
            <a:off x="4235309" y="3019544"/>
            <a:ext cx="2977637" cy="785908"/>
          </a:xfrm>
          <a:prstGeom prst="roundRect">
            <a:avLst>
              <a:gd name="adj" fmla="val 16667"/>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endParaRPr lang="zh-HK" altLang="en-US" sz="2100">
              <a:solidFill>
                <a:schemeClr val="tx2"/>
              </a:solidFill>
            </a:endParaRPr>
          </a:p>
        </p:txBody>
      </p:sp>
      <p:sp>
        <p:nvSpPr>
          <p:cNvPr id="6" name="圓角矩形 5"/>
          <p:cNvSpPr>
            <a:spLocks noChangeArrowheads="1"/>
          </p:cNvSpPr>
          <p:nvPr/>
        </p:nvSpPr>
        <p:spPr bwMode="auto">
          <a:xfrm>
            <a:off x="1440181" y="2077786"/>
            <a:ext cx="5683430" cy="915826"/>
          </a:xfrm>
          <a:prstGeom prst="roundRect">
            <a:avLst>
              <a:gd name="adj" fmla="val 16667"/>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endParaRPr lang="zh-HK" altLang="en-US" sz="2100">
              <a:solidFill>
                <a:srgbClr val="0000FF"/>
              </a:solidFill>
            </a:endParaRPr>
          </a:p>
        </p:txBody>
      </p:sp>
      <p:sp>
        <p:nvSpPr>
          <p:cNvPr id="7" name="圓角矩形 6"/>
          <p:cNvSpPr>
            <a:spLocks noChangeArrowheads="1"/>
          </p:cNvSpPr>
          <p:nvPr/>
        </p:nvSpPr>
        <p:spPr bwMode="auto">
          <a:xfrm>
            <a:off x="2771800" y="1195954"/>
            <a:ext cx="746522" cy="377429"/>
          </a:xfrm>
          <a:prstGeom prst="roundRect">
            <a:avLst>
              <a:gd name="adj" fmla="val 16667"/>
            </a:avLst>
          </a:prstGeom>
          <a:noFill/>
          <a:ln w="762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endParaRPr lang="zh-HK" altLang="en-US" sz="2100">
              <a:solidFill>
                <a:schemeClr val="tx2"/>
              </a:solidFill>
            </a:endParaRPr>
          </a:p>
        </p:txBody>
      </p:sp>
      <p:sp>
        <p:nvSpPr>
          <p:cNvPr id="8" name="圓角矩形 7"/>
          <p:cNvSpPr>
            <a:spLocks noChangeArrowheads="1"/>
          </p:cNvSpPr>
          <p:nvPr/>
        </p:nvSpPr>
        <p:spPr bwMode="auto">
          <a:xfrm>
            <a:off x="5724128" y="1195954"/>
            <a:ext cx="745331" cy="377429"/>
          </a:xfrm>
          <a:prstGeom prst="roundRect">
            <a:avLst>
              <a:gd name="adj" fmla="val 16667"/>
            </a:avLst>
          </a:prstGeom>
          <a:noFill/>
          <a:ln w="762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endParaRPr lang="zh-HK" altLang="en-US" sz="2100">
              <a:solidFill>
                <a:schemeClr val="tx2"/>
              </a:solidFill>
            </a:endParaRPr>
          </a:p>
        </p:txBody>
      </p:sp>
      <p:sp>
        <p:nvSpPr>
          <p:cNvPr id="9" name="圓角矩形 8"/>
          <p:cNvSpPr>
            <a:spLocks noChangeArrowheads="1"/>
          </p:cNvSpPr>
          <p:nvPr/>
        </p:nvSpPr>
        <p:spPr bwMode="auto">
          <a:xfrm>
            <a:off x="8327030" y="2535699"/>
            <a:ext cx="690563" cy="377429"/>
          </a:xfrm>
          <a:prstGeom prst="roundRect">
            <a:avLst>
              <a:gd name="adj" fmla="val 16667"/>
            </a:avLst>
          </a:prstGeom>
          <a:noFill/>
          <a:ln w="762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endParaRPr lang="zh-HK" altLang="en-US" sz="2100">
              <a:solidFill>
                <a:schemeClr val="tx2"/>
              </a:solidFill>
            </a:endParaRPr>
          </a:p>
        </p:txBody>
      </p:sp>
      <p:sp>
        <p:nvSpPr>
          <p:cNvPr id="10" name="圓角矩形 9"/>
          <p:cNvSpPr>
            <a:spLocks noChangeArrowheads="1"/>
          </p:cNvSpPr>
          <p:nvPr/>
        </p:nvSpPr>
        <p:spPr bwMode="auto">
          <a:xfrm>
            <a:off x="124425" y="4365104"/>
            <a:ext cx="745331" cy="378619"/>
          </a:xfrm>
          <a:prstGeom prst="roundRect">
            <a:avLst>
              <a:gd name="adj" fmla="val 16667"/>
            </a:avLst>
          </a:prstGeom>
          <a:noFill/>
          <a:ln w="762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endParaRPr lang="zh-HK" altLang="en-US" sz="2100">
              <a:solidFill>
                <a:schemeClr val="tx2"/>
              </a:solidFill>
            </a:endParaRPr>
          </a:p>
        </p:txBody>
      </p:sp>
      <p:sp>
        <p:nvSpPr>
          <p:cNvPr id="3" name="圓角矩形圖說文字 2"/>
          <p:cNvSpPr/>
          <p:nvPr/>
        </p:nvSpPr>
        <p:spPr bwMode="auto">
          <a:xfrm>
            <a:off x="318037" y="205776"/>
            <a:ext cx="1134665" cy="485775"/>
          </a:xfrm>
          <a:prstGeom prst="wedgeRoundRectCallout">
            <a:avLst>
              <a:gd name="adj1" fmla="val 199336"/>
              <a:gd name="adj2" fmla="val 403711"/>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a:spcBef>
                <a:spcPct val="50000"/>
              </a:spcBef>
              <a:defRPr/>
            </a:pPr>
            <a:r>
              <a:rPr lang="en-US" altLang="zh-TW" sz="2100" b="1" dirty="0"/>
              <a:t>1.</a:t>
            </a:r>
            <a:r>
              <a:rPr lang="zh-TW" altLang="en-US" sz="2100" b="1" dirty="0"/>
              <a:t> 課程</a:t>
            </a:r>
            <a:endParaRPr lang="zh-HK" altLang="en-US" sz="2100" b="1" dirty="0"/>
          </a:p>
        </p:txBody>
      </p:sp>
      <p:sp>
        <p:nvSpPr>
          <p:cNvPr id="12" name="圓角矩形圖說文字 11"/>
          <p:cNvSpPr/>
          <p:nvPr/>
        </p:nvSpPr>
        <p:spPr bwMode="auto">
          <a:xfrm>
            <a:off x="7308304" y="260648"/>
            <a:ext cx="1702228" cy="485775"/>
          </a:xfrm>
          <a:prstGeom prst="wedgeRoundRectCallout">
            <a:avLst>
              <a:gd name="adj1" fmla="val -108084"/>
              <a:gd name="adj2" fmla="val 140792"/>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a:spcBef>
                <a:spcPct val="50000"/>
              </a:spcBef>
              <a:defRPr/>
            </a:pPr>
            <a:r>
              <a:rPr lang="en-US" altLang="zh-TW" sz="2100" b="1" dirty="0"/>
              <a:t>2.</a:t>
            </a:r>
            <a:r>
              <a:rPr lang="zh-TW" altLang="en-US" sz="2100" b="1" dirty="0"/>
              <a:t> 教學策略</a:t>
            </a:r>
            <a:endParaRPr lang="zh-HK" altLang="en-US" sz="2100" b="1" dirty="0"/>
          </a:p>
        </p:txBody>
      </p:sp>
    </p:spTree>
    <p:extLst>
      <p:ext uri="{BB962C8B-B14F-4D97-AF65-F5344CB8AC3E}">
        <p14:creationId xmlns:p14="http://schemas.microsoft.com/office/powerpoint/2010/main" val="3283619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7"/>
          <p:cNvSpPr>
            <a:spLocks noChangeArrowheads="1"/>
          </p:cNvSpPr>
          <p:nvPr/>
        </p:nvSpPr>
        <p:spPr bwMode="auto">
          <a:xfrm>
            <a:off x="349250" y="142875"/>
            <a:ext cx="84597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lang="zh-HK" altLang="zh-HK" sz="5400">
                <a:solidFill>
                  <a:srgbClr val="2B4A76"/>
                </a:solidFill>
                <a:ea typeface="標楷體" panose="03000509000000000000" pitchFamily="65" charset="-120"/>
              </a:rPr>
              <a:t>全方位學習</a:t>
            </a:r>
            <a:endParaRPr lang="zh-TW" altLang="zh-HK" sz="5400">
              <a:solidFill>
                <a:srgbClr val="2B4A76"/>
              </a:solidFill>
              <a:ea typeface="標楷體" panose="03000509000000000000" pitchFamily="65" charset="-120"/>
            </a:endParaRP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t="11646" r="51384" b="48012"/>
          <a:stretch>
            <a:fillRect/>
          </a:stretch>
        </p:blipFill>
        <p:spPr bwMode="auto">
          <a:xfrm>
            <a:off x="1703388" y="2636838"/>
            <a:ext cx="5557837" cy="320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Text Box 2"/>
          <p:cNvSpPr txBox="1">
            <a:spLocks noChangeArrowheads="1"/>
          </p:cNvSpPr>
          <p:nvPr/>
        </p:nvSpPr>
        <p:spPr bwMode="auto">
          <a:xfrm>
            <a:off x="349250" y="985838"/>
            <a:ext cx="8510588" cy="14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lnSpc>
                <a:spcPct val="90000"/>
              </a:lnSpc>
              <a:spcBef>
                <a:spcPct val="50000"/>
              </a:spcBef>
            </a:pPr>
            <a:r>
              <a:rPr lang="zh-TW" altLang="en-US" sz="2400">
                <a:solidFill>
                  <a:srgbClr val="FF0000"/>
                </a:solidFill>
                <a:latin typeface="Times New Roman" panose="02020603050405020304" pitchFamily="18" charset="0"/>
              </a:rPr>
              <a:t>真實</a:t>
            </a:r>
            <a:r>
              <a:rPr lang="zh-TW" altLang="en-US" sz="2400">
                <a:solidFill>
                  <a:srgbClr val="2B4A76"/>
                </a:solidFill>
                <a:latin typeface="Times New Roman" panose="02020603050405020304" pitchFamily="18" charset="0"/>
              </a:rPr>
              <a:t>情境中學習</a:t>
            </a:r>
            <a:endParaRPr lang="en-US" altLang="zh-TW" sz="2400">
              <a:solidFill>
                <a:srgbClr val="2B4A76"/>
              </a:solidFill>
              <a:latin typeface="Times New Roman" panose="02020603050405020304" pitchFamily="18" charset="0"/>
            </a:endParaRPr>
          </a:p>
          <a:p>
            <a:pPr algn="just">
              <a:lnSpc>
                <a:spcPct val="90000"/>
              </a:lnSpc>
              <a:spcBef>
                <a:spcPct val="50000"/>
              </a:spcBef>
            </a:pPr>
            <a:r>
              <a:rPr lang="zh-TW" altLang="en-US" sz="2400">
                <a:solidFill>
                  <a:srgbClr val="2B4A76"/>
                </a:solidFill>
                <a:latin typeface="Times New Roman" panose="02020603050405020304" pitchFamily="18" charset="0"/>
              </a:rPr>
              <a:t>掌握一些</a:t>
            </a:r>
            <a:r>
              <a:rPr lang="zh-TW" altLang="en-US" sz="2400">
                <a:solidFill>
                  <a:srgbClr val="FF0000"/>
                </a:solidFill>
                <a:latin typeface="Times New Roman" panose="02020603050405020304" pitchFamily="18" charset="0"/>
              </a:rPr>
              <a:t>單靠課堂學習難以達到</a:t>
            </a:r>
            <a:r>
              <a:rPr lang="zh-TW" altLang="en-US" sz="2400">
                <a:solidFill>
                  <a:srgbClr val="2B4A76"/>
                </a:solidFill>
                <a:latin typeface="Times New Roman" panose="02020603050405020304" pitchFamily="18" charset="0"/>
              </a:rPr>
              <a:t>的學習目標  </a:t>
            </a:r>
          </a:p>
          <a:p>
            <a:pPr algn="just">
              <a:lnSpc>
                <a:spcPct val="90000"/>
              </a:lnSpc>
              <a:spcBef>
                <a:spcPct val="50000"/>
              </a:spcBef>
            </a:pPr>
            <a:r>
              <a:rPr lang="zh-TW" altLang="en-US" sz="2400">
                <a:solidFill>
                  <a:srgbClr val="2B4A76"/>
                </a:solidFill>
                <a:latin typeface="Times New Roman" panose="02020603050405020304" pitchFamily="18" charset="0"/>
              </a:rPr>
              <a:t>豐富學生的經歷，有「</a:t>
            </a:r>
            <a:r>
              <a:rPr lang="zh-TW" altLang="en-US" sz="2400">
                <a:solidFill>
                  <a:srgbClr val="0000FF"/>
                </a:solidFill>
                <a:latin typeface="Times New Roman" panose="02020603050405020304" pitchFamily="18" charset="0"/>
              </a:rPr>
              <a:t>延伸</a:t>
            </a:r>
            <a:r>
              <a:rPr lang="zh-TW" altLang="en-US" sz="2400">
                <a:solidFill>
                  <a:srgbClr val="2B4A76"/>
                </a:solidFill>
                <a:latin typeface="Times New Roman" panose="02020603050405020304" pitchFamily="18" charset="0"/>
              </a:rPr>
              <a:t>」、「</a:t>
            </a:r>
            <a:r>
              <a:rPr lang="zh-TW" altLang="en-US" sz="2400">
                <a:solidFill>
                  <a:srgbClr val="FF0000"/>
                </a:solidFill>
                <a:latin typeface="Times New Roman" panose="02020603050405020304" pitchFamily="18" charset="0"/>
              </a:rPr>
              <a:t>擴闊</a:t>
            </a:r>
            <a:r>
              <a:rPr lang="zh-TW" altLang="en-US" sz="2400">
                <a:solidFill>
                  <a:srgbClr val="2B4A76"/>
                </a:solidFill>
                <a:latin typeface="Times New Roman" panose="02020603050405020304" pitchFamily="18" charset="0"/>
              </a:rPr>
              <a:t>」及「</a:t>
            </a:r>
            <a:r>
              <a:rPr lang="zh-TW" altLang="en-US" sz="2400">
                <a:solidFill>
                  <a:srgbClr val="FF00FF"/>
                </a:solidFill>
                <a:latin typeface="Times New Roman" panose="02020603050405020304" pitchFamily="18" charset="0"/>
              </a:rPr>
              <a:t>促進</a:t>
            </a:r>
            <a:r>
              <a:rPr lang="zh-TW" altLang="en-US" sz="2400">
                <a:solidFill>
                  <a:srgbClr val="2B4A76"/>
                </a:solidFill>
                <a:latin typeface="Times New Roman" panose="02020603050405020304" pitchFamily="18" charset="0"/>
              </a:rPr>
              <a:t>」的功能</a:t>
            </a:r>
            <a:endParaRPr lang="zh-TW" altLang="en-US" sz="2400">
              <a:solidFill>
                <a:srgbClr val="000000"/>
              </a:solidFill>
              <a:latin typeface="Times New Roman" panose="02020603050405020304" pitchFamily="18" charset="0"/>
            </a:endParaRPr>
          </a:p>
        </p:txBody>
      </p:sp>
      <p:sp>
        <p:nvSpPr>
          <p:cNvPr id="7173" name="矩形 2"/>
          <p:cNvSpPr>
            <a:spLocks noChangeArrowheads="1"/>
          </p:cNvSpPr>
          <p:nvPr/>
        </p:nvSpPr>
        <p:spPr bwMode="auto">
          <a:xfrm>
            <a:off x="1187450" y="6034088"/>
            <a:ext cx="70564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lang="en-US" altLang="zh-TW" sz="1800">
                <a:solidFill>
                  <a:schemeClr val="tx2"/>
                </a:solidFill>
                <a:latin typeface="Times New Roman" panose="02020603050405020304" pitchFamily="18" charset="0"/>
              </a:rPr>
              <a:t>《</a:t>
            </a:r>
            <a:r>
              <a:rPr lang="zh-TW" altLang="en-US" sz="1800">
                <a:solidFill>
                  <a:schemeClr val="tx2"/>
                </a:solidFill>
                <a:latin typeface="Times New Roman" panose="02020603050405020304" pitchFamily="18" charset="0"/>
              </a:rPr>
              <a:t>基礎教育課程指引－聚焦、深化、持續</a:t>
            </a:r>
            <a:r>
              <a:rPr lang="en-US" altLang="zh-TW" sz="1800">
                <a:solidFill>
                  <a:schemeClr val="tx2"/>
                </a:solidFill>
                <a:latin typeface="Times New Roman" panose="02020603050405020304" pitchFamily="18" charset="0"/>
              </a:rPr>
              <a:t>》</a:t>
            </a:r>
            <a:r>
              <a:rPr lang="zh-TW" altLang="en-US" sz="1800">
                <a:solidFill>
                  <a:schemeClr val="tx2"/>
                </a:solidFill>
                <a:latin typeface="Times New Roman" panose="02020603050405020304" pitchFamily="18" charset="0"/>
              </a:rPr>
              <a:t> </a:t>
            </a:r>
            <a:r>
              <a:rPr lang="en-US" altLang="zh-TW" sz="1800">
                <a:solidFill>
                  <a:schemeClr val="tx2"/>
                </a:solidFill>
                <a:latin typeface="Times New Roman" panose="02020603050405020304" pitchFamily="18" charset="0"/>
              </a:rPr>
              <a:t>(2014 )</a:t>
            </a:r>
            <a:endParaRPr lang="zh-HK" altLang="en-US" sz="1800">
              <a:solidFill>
                <a:schemeClr val="tx2"/>
              </a:solidFill>
              <a:latin typeface="Times New Roman" panose="02020603050405020304" pitchFamily="18" charset="0"/>
            </a:endParaRPr>
          </a:p>
          <a:p>
            <a:pPr algn="ctr">
              <a:spcBef>
                <a:spcPct val="0"/>
              </a:spcBef>
              <a:buFontTx/>
              <a:buNone/>
            </a:pPr>
            <a:r>
              <a:rPr lang="en-US" altLang="zh-HK" sz="1800">
                <a:solidFill>
                  <a:schemeClr val="tx2"/>
                </a:solidFill>
              </a:rPr>
              <a:t>https://cd.edb.gov.hk/becg/tchinese/chapter6.html#s6.3</a:t>
            </a:r>
            <a:endParaRPr lang="zh-HK" altLang="en-US" sz="1800">
              <a:solidFill>
                <a:schemeClr val="tx2"/>
              </a:solidFill>
            </a:endParaRPr>
          </a:p>
        </p:txBody>
      </p:sp>
    </p:spTree>
    <p:extLst>
      <p:ext uri="{BB962C8B-B14F-4D97-AF65-F5344CB8AC3E}">
        <p14:creationId xmlns:p14="http://schemas.microsoft.com/office/powerpoint/2010/main" val="1413650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157848" y="404664"/>
            <a:ext cx="8856663" cy="1296987"/>
          </a:xfrm>
        </p:spPr>
        <p:txBody>
          <a:bodyPr>
            <a:normAutofit fontScale="90000"/>
          </a:bodyPr>
          <a:lstStyle/>
          <a:p>
            <a:pPr>
              <a:defRPr/>
            </a:pPr>
            <a:r>
              <a:rPr lang="en-US" altLang="zh-TW" sz="3100" b="1" dirty="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100" b="1" dirty="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中學教育課程指引</a:t>
            </a:r>
            <a:r>
              <a:rPr lang="en-US" altLang="zh-TW" sz="3100" b="1" dirty="0" smtClean="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3100" b="1" dirty="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第七分冊</a:t>
            </a:r>
            <a:r>
              <a:rPr lang="en-US" altLang="zh-TW" sz="2000" b="1" dirty="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(2017</a:t>
            </a:r>
            <a:r>
              <a:rPr lang="zh-TW" altLang="en-US" sz="2000" b="1" dirty="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2000" b="1" dirty="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en-US" sz="2000" b="1" dirty="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月擬定稿</a:t>
            </a:r>
            <a:r>
              <a:rPr lang="en-US" altLang="zh-TW" sz="2000" b="1" dirty="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br>
              <a:rPr lang="en-US" altLang="zh-TW" sz="2000" b="1" dirty="0">
                <a:solidFill>
                  <a:srgbClr val="3333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2200" dirty="0" smtClean="0">
                <a:solidFill>
                  <a:srgbClr val="0000FF"/>
                </a:solidFill>
                <a:latin typeface="標楷體" panose="03000509000000000000" pitchFamily="65" charset="-120"/>
                <a:ea typeface="標楷體" panose="03000509000000000000" pitchFamily="65" charset="-120"/>
              </a:rPr>
              <a:t>Life-wide Learning and Experiential Learning</a:t>
            </a:r>
            <a:r>
              <a:rPr lang="en-US" altLang="zh-HK" sz="2200" dirty="0" smtClean="0">
                <a:solidFill>
                  <a:srgbClr val="0000FF"/>
                </a:solidFill>
                <a:latin typeface="標楷體" panose="03000509000000000000" pitchFamily="65" charset="-120"/>
                <a:ea typeface="標楷體" panose="03000509000000000000" pitchFamily="65" charset="-120"/>
              </a:rPr>
              <a:t> </a:t>
            </a:r>
            <a:r>
              <a:rPr lang="en-US" altLang="zh-HK" sz="2700" dirty="0" smtClean="0">
                <a:solidFill>
                  <a:srgbClr val="0000FF"/>
                </a:solidFill>
                <a:latin typeface="標楷體" panose="03000509000000000000" pitchFamily="65" charset="-120"/>
                <a:ea typeface="標楷體" panose="03000509000000000000" pitchFamily="65" charset="-120"/>
              </a:rPr>
              <a:t/>
            </a:r>
            <a:br>
              <a:rPr lang="en-US" altLang="zh-HK" sz="2700" dirty="0" smtClean="0">
                <a:solidFill>
                  <a:srgbClr val="0000FF"/>
                </a:solidFill>
                <a:latin typeface="標楷體" panose="03000509000000000000" pitchFamily="65" charset="-120"/>
                <a:ea typeface="標楷體" panose="03000509000000000000" pitchFamily="65" charset="-120"/>
              </a:rPr>
            </a:br>
            <a:r>
              <a:rPr lang="en-US" altLang="zh-HK" sz="1600" dirty="0" smtClean="0">
                <a:latin typeface="標楷體" panose="03000509000000000000" pitchFamily="65" charset="-120"/>
                <a:ea typeface="標楷體" panose="03000509000000000000" pitchFamily="65" charset="-120"/>
                <a:hlinkClick r:id="rId3"/>
              </a:rPr>
              <a:t>http</a:t>
            </a:r>
            <a:r>
              <a:rPr lang="en-US" altLang="zh-HK" sz="1600" dirty="0">
                <a:latin typeface="標楷體" panose="03000509000000000000" pitchFamily="65" charset="-120"/>
                <a:ea typeface="標楷體" panose="03000509000000000000" pitchFamily="65" charset="-120"/>
                <a:hlinkClick r:id="rId3"/>
              </a:rPr>
              <a:t>://</a:t>
            </a:r>
            <a:r>
              <a:rPr lang="en-US" altLang="zh-HK" sz="1600" dirty="0" smtClean="0">
                <a:latin typeface="標楷體" panose="03000509000000000000" pitchFamily="65" charset="-120"/>
                <a:ea typeface="標楷體" panose="03000509000000000000" pitchFamily="65" charset="-120"/>
                <a:hlinkClick r:id="rId3"/>
              </a:rPr>
              <a:t>www.edb.gov.hk/en/curriculum-development/renewal/guides_SECG.html</a:t>
            </a:r>
            <a:r>
              <a:rPr lang="en-US" altLang="zh-HK" sz="1800" dirty="0" smtClean="0">
                <a:latin typeface="標楷體" panose="03000509000000000000" pitchFamily="65" charset="-120"/>
                <a:ea typeface="標楷體" panose="03000509000000000000" pitchFamily="65" charset="-120"/>
              </a:rPr>
              <a:t/>
            </a:r>
            <a:br>
              <a:rPr lang="en-US" altLang="zh-HK" sz="1800" dirty="0" smtClean="0">
                <a:latin typeface="標楷體" panose="03000509000000000000" pitchFamily="65" charset="-120"/>
                <a:ea typeface="標楷體" panose="03000509000000000000" pitchFamily="65" charset="-120"/>
              </a:rPr>
            </a:br>
            <a:endParaRPr lang="zh-HK" altLang="en-US" sz="1800" dirty="0">
              <a:latin typeface="標楷體" panose="03000509000000000000" pitchFamily="65" charset="-120"/>
              <a:ea typeface="標楷體" panose="03000509000000000000" pitchFamily="65" charset="-120"/>
            </a:endParaRPr>
          </a:p>
        </p:txBody>
      </p:sp>
      <p:sp>
        <p:nvSpPr>
          <p:cNvPr id="9221" name="文字方塊 8"/>
          <p:cNvSpPr txBox="1">
            <a:spLocks noChangeArrowheads="1"/>
          </p:cNvSpPr>
          <p:nvPr/>
        </p:nvSpPr>
        <p:spPr bwMode="auto">
          <a:xfrm>
            <a:off x="134318" y="1679769"/>
            <a:ext cx="32400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ct val="0"/>
              </a:spcBef>
              <a:buFont typeface="Wingdings" panose="05000000000000000000" pitchFamily="2" charset="2"/>
              <a:buChar char="l"/>
              <a:defRPr/>
            </a:pPr>
            <a:r>
              <a:rPr lang="zh-TW" altLang="en-US" sz="2400" dirty="0" smtClean="0">
                <a:solidFill>
                  <a:srgbClr val="2B4A76"/>
                </a:solidFill>
                <a:effectLst>
                  <a:outerShdw blurRad="38100" dist="38100" dir="2700000" algn="tl">
                    <a:srgbClr val="000000">
                      <a:alpha val="43137"/>
                    </a:srgbClr>
                  </a:outerShdw>
                </a:effectLst>
                <a:latin typeface="Times New Roman" panose="02020603050405020304" pitchFamily="18" charset="0"/>
              </a:rPr>
              <a:t>於各</a:t>
            </a:r>
            <a:r>
              <a:rPr lang="zh-TW" alt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rPr>
              <a:t>學習領域</a:t>
            </a:r>
            <a:r>
              <a:rPr lang="en-US" altLang="zh-TW" sz="2400" dirty="0" smtClean="0">
                <a:solidFill>
                  <a:srgbClr val="2B4A76"/>
                </a:solidFill>
                <a:effectLst>
                  <a:outerShdw blurRad="38100" dist="38100" dir="2700000" algn="tl">
                    <a:srgbClr val="000000">
                      <a:alpha val="43137"/>
                    </a:srgbClr>
                  </a:outerShdw>
                </a:effectLst>
                <a:latin typeface="Times New Roman" panose="02020603050405020304" pitchFamily="18" charset="0"/>
              </a:rPr>
              <a:t>,</a:t>
            </a:r>
            <a:r>
              <a:rPr lang="zh-TW" altLang="en-US" sz="2400" dirty="0" smtClean="0">
                <a:solidFill>
                  <a:srgbClr val="2B4A76"/>
                </a:solidFill>
                <a:effectLst>
                  <a:outerShdw blurRad="38100" dist="38100" dir="2700000" algn="tl">
                    <a:srgbClr val="000000">
                      <a:alpha val="43137"/>
                    </a:srgbClr>
                  </a:outerShdw>
                </a:effectLst>
                <a:latin typeface="Times New Roman" panose="02020603050405020304" pitchFamily="18" charset="0"/>
              </a:rPr>
              <a:t> </a:t>
            </a:r>
            <a:r>
              <a:rPr lang="zh-TW" alt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rPr>
              <a:t>跨科</a:t>
            </a:r>
            <a:r>
              <a:rPr lang="zh-TW" altLang="en-US" sz="2400" dirty="0" smtClean="0">
                <a:solidFill>
                  <a:srgbClr val="2B4A76"/>
                </a:solidFill>
                <a:effectLst>
                  <a:outerShdw blurRad="38100" dist="38100" dir="2700000" algn="tl">
                    <a:srgbClr val="000000">
                      <a:alpha val="43137"/>
                    </a:srgbClr>
                  </a:outerShdw>
                </a:effectLst>
                <a:latin typeface="Times New Roman" panose="02020603050405020304" pitchFamily="18" charset="0"/>
              </a:rPr>
              <a:t>學習及其他</a:t>
            </a:r>
            <a:r>
              <a:rPr lang="zh-TW" alt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rPr>
              <a:t>課室以外的情境</a:t>
            </a:r>
            <a:r>
              <a:rPr lang="zh-TW" altLang="en-US" sz="2400" dirty="0" smtClean="0">
                <a:solidFill>
                  <a:srgbClr val="2B4A76"/>
                </a:solidFill>
                <a:effectLst>
                  <a:outerShdw blurRad="38100" dist="38100" dir="2700000" algn="tl">
                    <a:srgbClr val="000000">
                      <a:alpha val="43137"/>
                    </a:srgbClr>
                  </a:outerShdw>
                </a:effectLst>
                <a:latin typeface="Times New Roman" panose="02020603050405020304" pitchFamily="18" charset="0"/>
              </a:rPr>
              <a:t>中舉行</a:t>
            </a:r>
            <a:endParaRPr lang="en-US" altLang="zh-TW" sz="2400" dirty="0" smtClean="0">
              <a:solidFill>
                <a:srgbClr val="2B4A76"/>
              </a:solidFill>
              <a:effectLst>
                <a:outerShdw blurRad="38100" dist="38100" dir="2700000" algn="tl">
                  <a:srgbClr val="000000">
                    <a:alpha val="43137"/>
                  </a:srgbClr>
                </a:outerShdw>
              </a:effectLst>
              <a:latin typeface="Times New Roman" panose="02020603050405020304" pitchFamily="18" charset="0"/>
            </a:endParaRPr>
          </a:p>
          <a:p>
            <a:pPr>
              <a:spcBef>
                <a:spcPct val="0"/>
              </a:spcBef>
              <a:buFont typeface="Wingdings" panose="05000000000000000000" pitchFamily="2" charset="2"/>
              <a:buChar char="l"/>
              <a:defRPr/>
            </a:pPr>
            <a:endParaRPr lang="en-US" altLang="zh-TW" sz="2400" dirty="0" smtClean="0">
              <a:solidFill>
                <a:srgbClr val="2B4A76"/>
              </a:solidFill>
              <a:effectLst>
                <a:outerShdw blurRad="38100" dist="38100" dir="2700000" algn="tl">
                  <a:srgbClr val="000000">
                    <a:alpha val="43137"/>
                  </a:srgbClr>
                </a:outerShdw>
              </a:effectLst>
              <a:latin typeface="Times New Roman" panose="02020603050405020304" pitchFamily="18" charset="0"/>
            </a:endParaRPr>
          </a:p>
          <a:p>
            <a:pPr algn="just">
              <a:spcBef>
                <a:spcPct val="0"/>
              </a:spcBef>
              <a:buFont typeface="Wingdings" panose="05000000000000000000" pitchFamily="2" charset="2"/>
              <a:buChar char="l"/>
              <a:defRPr/>
            </a:pPr>
            <a:r>
              <a:rPr lang="zh-TW" altLang="en-US" sz="2400" dirty="0" smtClean="0">
                <a:solidFill>
                  <a:srgbClr val="2B4A76"/>
                </a:solidFill>
                <a:effectLst>
                  <a:outerShdw blurRad="38100" dist="38100" dir="2700000" algn="tl">
                    <a:srgbClr val="000000">
                      <a:alpha val="43137"/>
                    </a:srgbClr>
                  </a:outerShdw>
                </a:effectLst>
                <a:latin typeface="Times New Roman" panose="02020603050405020304" pitchFamily="18" charset="0"/>
              </a:rPr>
              <a:t>於高中由學校提供的</a:t>
            </a:r>
            <a:r>
              <a:rPr lang="zh-TW" alt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rPr>
              <a:t>「其他學習經歷」</a:t>
            </a:r>
            <a:r>
              <a:rPr lang="zh-TW" altLang="en-US" sz="2400" dirty="0" smtClean="0">
                <a:solidFill>
                  <a:srgbClr val="2B4A76"/>
                </a:solidFill>
                <a:effectLst>
                  <a:outerShdw blurRad="38100" dist="38100" dir="2700000" algn="tl">
                    <a:srgbClr val="000000">
                      <a:alpha val="43137"/>
                    </a:srgbClr>
                  </a:outerShdw>
                </a:effectLst>
                <a:latin typeface="Times New Roman" panose="02020603050405020304" pitchFamily="18" charset="0"/>
              </a:rPr>
              <a:t>中有效推行</a:t>
            </a:r>
            <a:endParaRPr lang="zh-HK" altLang="en-US" sz="2800" dirty="0" smtClean="0">
              <a:solidFill>
                <a:schemeClr val="tx2"/>
              </a:solidFill>
            </a:endParaRPr>
          </a:p>
        </p:txBody>
      </p:sp>
      <p:pic>
        <p:nvPicPr>
          <p:cNvPr id="3" name="圖片 2"/>
          <p:cNvPicPr>
            <a:picLocks noChangeAspect="1"/>
          </p:cNvPicPr>
          <p:nvPr/>
        </p:nvPicPr>
        <p:blipFill rotWithShape="1">
          <a:blip r:embed="rId4"/>
          <a:srcRect l="27168" t="6299" r="27945" b="16702"/>
          <a:stretch/>
        </p:blipFill>
        <p:spPr>
          <a:xfrm>
            <a:off x="3650423" y="1589670"/>
            <a:ext cx="5364088" cy="5175875"/>
          </a:xfrm>
          <a:prstGeom prst="rect">
            <a:avLst/>
          </a:prstGeom>
        </p:spPr>
      </p:pic>
      <p:sp>
        <p:nvSpPr>
          <p:cNvPr id="9" name="圓角矩形 8"/>
          <p:cNvSpPr>
            <a:spLocks noChangeArrowheads="1"/>
          </p:cNvSpPr>
          <p:nvPr/>
        </p:nvSpPr>
        <p:spPr bwMode="auto">
          <a:xfrm>
            <a:off x="4716017" y="5805264"/>
            <a:ext cx="4154479" cy="265440"/>
          </a:xfrm>
          <a:prstGeom prst="roundRect">
            <a:avLst>
              <a:gd name="adj" fmla="val 16667"/>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endParaRPr lang="zh-HK" altLang="en-US" sz="2100">
              <a:solidFill>
                <a:schemeClr val="tx2"/>
              </a:solidFill>
            </a:endParaRPr>
          </a:p>
        </p:txBody>
      </p:sp>
      <p:sp>
        <p:nvSpPr>
          <p:cNvPr id="10" name="圓角矩形 9"/>
          <p:cNvSpPr>
            <a:spLocks noChangeArrowheads="1"/>
          </p:cNvSpPr>
          <p:nvPr/>
        </p:nvSpPr>
        <p:spPr bwMode="auto">
          <a:xfrm>
            <a:off x="4716017" y="2348880"/>
            <a:ext cx="1368151" cy="432048"/>
          </a:xfrm>
          <a:prstGeom prst="roundRect">
            <a:avLst>
              <a:gd name="adj" fmla="val 16667"/>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endParaRPr lang="zh-HK" altLang="en-US" sz="2100">
              <a:solidFill>
                <a:schemeClr val="tx2"/>
              </a:solidFill>
            </a:endParaRPr>
          </a:p>
        </p:txBody>
      </p:sp>
      <p:pic>
        <p:nvPicPr>
          <p:cNvPr id="11" name="圖片 10"/>
          <p:cNvPicPr>
            <a:picLocks noChangeAspect="1"/>
          </p:cNvPicPr>
          <p:nvPr/>
        </p:nvPicPr>
        <p:blipFill rotWithShape="1">
          <a:blip r:embed="rId5"/>
          <a:srcRect l="35038" t="12201" r="35825" b="15001"/>
          <a:stretch/>
        </p:blipFill>
        <p:spPr>
          <a:xfrm>
            <a:off x="1043608" y="4503720"/>
            <a:ext cx="1606383" cy="2257619"/>
          </a:xfrm>
          <a:prstGeom prst="rect">
            <a:avLst/>
          </a:prstGeom>
        </p:spPr>
      </p:pic>
    </p:spTree>
    <p:extLst>
      <p:ext uri="{BB962C8B-B14F-4D97-AF65-F5344CB8AC3E}">
        <p14:creationId xmlns:p14="http://schemas.microsoft.com/office/powerpoint/2010/main" val="126079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l="27163" t="28301" r="26768" b="17800"/>
          <a:stretch/>
        </p:blipFill>
        <p:spPr>
          <a:xfrm>
            <a:off x="35446" y="1421594"/>
            <a:ext cx="8424936" cy="5544616"/>
          </a:xfrm>
          <a:prstGeom prst="rect">
            <a:avLst/>
          </a:prstGeom>
        </p:spPr>
      </p:pic>
      <p:sp>
        <p:nvSpPr>
          <p:cNvPr id="6" name="Rectangle 2"/>
          <p:cNvSpPr txBox="1">
            <a:spLocks noGrp="1" noChangeArrowheads="1"/>
          </p:cNvSpPr>
          <p:nvPr>
            <p:ph type="title"/>
          </p:nvPr>
        </p:nvSpPr>
        <p:spPr>
          <a:xfrm>
            <a:off x="-118864" y="683273"/>
            <a:ext cx="8229600" cy="922114"/>
          </a:xfrm>
          <a:prstGeom prst="rect">
            <a:avLst/>
          </a:prstGeom>
        </p:spPr>
        <p:txBody>
          <a:bodyPr vert="horz" anchor="ctr">
            <a:normAutofit fontScale="97500"/>
            <a:scene3d>
              <a:camera prst="orthographicFront"/>
              <a:lightRig rig="soft" dir="t"/>
            </a:scene3d>
            <a:sp3d prstMaterial="softEdge">
              <a:bevelT w="25400" h="25400"/>
            </a:sp3d>
          </a:bodyPr>
          <a:lstStyle/>
          <a:p>
            <a:pPr marL="0" indent="0" fontAlgn="base">
              <a:spcBef>
                <a:spcPct val="0"/>
              </a:spcBef>
              <a:spcAft>
                <a:spcPct val="0"/>
              </a:spcAft>
              <a:buNone/>
            </a:pPr>
            <a:r>
              <a:rPr lang="en-US" altLang="zh-TW" sz="2900" b="1" dirty="0">
                <a:solidFill>
                  <a:srgbClr val="0033CC"/>
                </a:solidFill>
                <a:latin typeface="標楷體" panose="03000509000000000000" pitchFamily="65" charset="-120"/>
                <a:ea typeface="標楷體" panose="03000509000000000000" pitchFamily="65" charset="-120"/>
              </a:rPr>
              <a:t>《</a:t>
            </a:r>
            <a:r>
              <a:rPr lang="zh-TW" altLang="en-US" sz="2900" b="1" dirty="0">
                <a:solidFill>
                  <a:srgbClr val="0033CC"/>
                </a:solidFill>
                <a:latin typeface="標楷體" panose="03000509000000000000" pitchFamily="65" charset="-120"/>
                <a:ea typeface="標楷體" panose="03000509000000000000" pitchFamily="65" charset="-120"/>
              </a:rPr>
              <a:t>中學教育課程指引</a:t>
            </a:r>
            <a:r>
              <a:rPr lang="en-US" altLang="zh-TW" sz="2900" b="1" dirty="0">
                <a:solidFill>
                  <a:srgbClr val="0033CC"/>
                </a:solidFill>
                <a:latin typeface="標楷體" panose="03000509000000000000" pitchFamily="65" charset="-120"/>
                <a:ea typeface="標楷體" panose="03000509000000000000" pitchFamily="65" charset="-120"/>
              </a:rPr>
              <a:t>》(2017</a:t>
            </a:r>
            <a:r>
              <a:rPr lang="zh-TW" altLang="en-US" sz="2900" b="1" dirty="0">
                <a:solidFill>
                  <a:srgbClr val="0033CC"/>
                </a:solidFill>
                <a:latin typeface="標楷體" panose="03000509000000000000" pitchFamily="65" charset="-120"/>
                <a:ea typeface="標楷體" panose="03000509000000000000" pitchFamily="65" charset="-120"/>
              </a:rPr>
              <a:t>年</a:t>
            </a:r>
            <a:r>
              <a:rPr lang="en-US" altLang="zh-TW" sz="2900" b="1" dirty="0">
                <a:solidFill>
                  <a:srgbClr val="0033CC"/>
                </a:solidFill>
                <a:latin typeface="標楷體" panose="03000509000000000000" pitchFamily="65" charset="-120"/>
                <a:ea typeface="標楷體" panose="03000509000000000000" pitchFamily="65" charset="-120"/>
              </a:rPr>
              <a:t>5</a:t>
            </a:r>
            <a:r>
              <a:rPr lang="zh-TW" altLang="en-US" sz="2900" b="1" dirty="0">
                <a:solidFill>
                  <a:srgbClr val="0033CC"/>
                </a:solidFill>
                <a:latin typeface="標楷體" panose="03000509000000000000" pitchFamily="65" charset="-120"/>
                <a:ea typeface="標楷體" panose="03000509000000000000" pitchFamily="65" charset="-120"/>
              </a:rPr>
              <a:t>月</a:t>
            </a:r>
            <a:r>
              <a:rPr lang="en-US" altLang="zh-TW" sz="2900" b="1" dirty="0">
                <a:solidFill>
                  <a:srgbClr val="0033CC"/>
                </a:solidFill>
                <a:latin typeface="標楷體" panose="03000509000000000000" pitchFamily="65" charset="-120"/>
                <a:ea typeface="標楷體" panose="03000509000000000000" pitchFamily="65" charset="-120"/>
              </a:rPr>
              <a:t>)</a:t>
            </a:r>
            <a:r>
              <a:rPr lang="zh-TW" altLang="en-US" sz="2900" b="1" dirty="0">
                <a:solidFill>
                  <a:srgbClr val="0033CC"/>
                </a:solidFill>
                <a:latin typeface="標楷體" panose="03000509000000000000" pitchFamily="65" charset="-120"/>
                <a:ea typeface="標楷體" panose="03000509000000000000" pitchFamily="65" charset="-120"/>
              </a:rPr>
              <a:t> </a:t>
            </a:r>
            <a:r>
              <a:rPr lang="zh-TW" altLang="en-US" sz="2900" b="1" dirty="0" smtClean="0">
                <a:solidFill>
                  <a:srgbClr val="0033CC"/>
                </a:solidFill>
                <a:latin typeface="標楷體" panose="03000509000000000000" pitchFamily="65" charset="-120"/>
                <a:ea typeface="標楷體" panose="03000509000000000000" pitchFamily="65" charset="-120"/>
              </a:rPr>
              <a:t>第七章</a:t>
            </a:r>
            <a:endParaRPr lang="en-US" altLang="zh-HK" sz="2900" b="1" dirty="0">
              <a:solidFill>
                <a:srgbClr val="0033CC"/>
              </a:solidFill>
              <a:latin typeface="標楷體" panose="03000509000000000000" pitchFamily="65" charset="-120"/>
              <a:ea typeface="標楷體" panose="03000509000000000000" pitchFamily="65" charset="-120"/>
            </a:endParaRPr>
          </a:p>
          <a:p>
            <a:pPr marL="712788" indent="-169863">
              <a:spcBef>
                <a:spcPts val="0"/>
              </a:spcBef>
              <a:buNone/>
            </a:pPr>
            <a:r>
              <a:rPr lang="en-US" altLang="zh-HK" sz="1400" u="sng" dirty="0">
                <a:solidFill>
                  <a:schemeClr val="accent1">
                    <a:lumMod val="75000"/>
                  </a:schemeClr>
                </a:solidFill>
              </a:rPr>
              <a:t>http://www.edb.gov.hk/en/curriculum-development/renewal/guides_SECG.html</a:t>
            </a:r>
            <a:endParaRPr lang="zh-HK" altLang="en-US" sz="1400" dirty="0"/>
          </a:p>
        </p:txBody>
      </p:sp>
      <p:pic>
        <p:nvPicPr>
          <p:cNvPr id="7" name="圖片 6"/>
          <p:cNvPicPr>
            <a:picLocks noChangeAspect="1"/>
          </p:cNvPicPr>
          <p:nvPr/>
        </p:nvPicPr>
        <p:blipFill rotWithShape="1">
          <a:blip r:embed="rId3"/>
          <a:srcRect l="35038" t="12201" r="35825" b="15001"/>
          <a:stretch/>
        </p:blipFill>
        <p:spPr>
          <a:xfrm>
            <a:off x="7279778" y="11213"/>
            <a:ext cx="1334914" cy="1876095"/>
          </a:xfrm>
          <a:prstGeom prst="rect">
            <a:avLst/>
          </a:prstGeom>
        </p:spPr>
      </p:pic>
      <p:sp>
        <p:nvSpPr>
          <p:cNvPr id="8" name="矩形 7"/>
          <p:cNvSpPr/>
          <p:nvPr/>
        </p:nvSpPr>
        <p:spPr>
          <a:xfrm>
            <a:off x="1547664" y="3068960"/>
            <a:ext cx="2448272"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矩形 9"/>
          <p:cNvSpPr/>
          <p:nvPr/>
        </p:nvSpPr>
        <p:spPr>
          <a:xfrm>
            <a:off x="2195736" y="3383726"/>
            <a:ext cx="5832648"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矩形 10"/>
          <p:cNvSpPr/>
          <p:nvPr/>
        </p:nvSpPr>
        <p:spPr>
          <a:xfrm>
            <a:off x="1547664" y="4293096"/>
            <a:ext cx="2304256"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矩形 11"/>
          <p:cNvSpPr/>
          <p:nvPr/>
        </p:nvSpPr>
        <p:spPr>
          <a:xfrm>
            <a:off x="6732240" y="4293096"/>
            <a:ext cx="1296144"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矩形 12"/>
          <p:cNvSpPr/>
          <p:nvPr/>
        </p:nvSpPr>
        <p:spPr>
          <a:xfrm>
            <a:off x="1103648" y="4612269"/>
            <a:ext cx="720080" cy="2242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矩形 13"/>
          <p:cNvSpPr/>
          <p:nvPr/>
        </p:nvSpPr>
        <p:spPr>
          <a:xfrm>
            <a:off x="3095836" y="4610624"/>
            <a:ext cx="1800200" cy="2242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矩形 14"/>
          <p:cNvSpPr/>
          <p:nvPr/>
        </p:nvSpPr>
        <p:spPr>
          <a:xfrm>
            <a:off x="1763688" y="5525988"/>
            <a:ext cx="2016224"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矩形 15"/>
          <p:cNvSpPr/>
          <p:nvPr/>
        </p:nvSpPr>
        <p:spPr>
          <a:xfrm>
            <a:off x="5150700" y="6165304"/>
            <a:ext cx="2229612"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矩形 16"/>
          <p:cNvSpPr/>
          <p:nvPr/>
        </p:nvSpPr>
        <p:spPr>
          <a:xfrm>
            <a:off x="899592" y="2159590"/>
            <a:ext cx="4680520" cy="2570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矩形 17"/>
          <p:cNvSpPr/>
          <p:nvPr/>
        </p:nvSpPr>
        <p:spPr>
          <a:xfrm>
            <a:off x="1103648" y="3710794"/>
            <a:ext cx="5484576"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451896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flection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402" y="-27384"/>
            <a:ext cx="10318962"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2"/>
          <p:cNvSpPr>
            <a:spLocks noGrp="1"/>
          </p:cNvSpPr>
          <p:nvPr>
            <p:ph type="title"/>
          </p:nvPr>
        </p:nvSpPr>
        <p:spPr>
          <a:xfrm>
            <a:off x="107504" y="-52640"/>
            <a:ext cx="8136904" cy="1728192"/>
          </a:xfrm>
        </p:spPr>
        <p:txBody>
          <a:bodyPr>
            <a:normAutofit fontScale="90000"/>
          </a:bodyPr>
          <a:lstStyle/>
          <a:p>
            <a:pPr algn="ctr"/>
            <a:r>
              <a:rPr lang="zh-TW" altLang="en-US" sz="4800" b="1" u="sng" dirty="0" smtClean="0">
                <a:solidFill>
                  <a:srgbClr val="FFFF00"/>
                </a:solidFill>
                <a:effectLst>
                  <a:outerShdw blurRad="38100" dist="38100" dir="2700000" algn="tl">
                    <a:srgbClr val="000000">
                      <a:alpha val="43137"/>
                    </a:srgbClr>
                  </a:outerShdw>
                </a:effectLst>
              </a:rPr>
              <a:t>杜威</a:t>
            </a:r>
            <a:r>
              <a:rPr lang="en-US" altLang="zh-TW" sz="4800" b="1" u="sng" dirty="0" smtClean="0">
                <a:solidFill>
                  <a:schemeClr val="bg2">
                    <a:lumMod val="90000"/>
                  </a:schemeClr>
                </a:solidFill>
                <a:effectLst>
                  <a:outerShdw blurRad="38100" dist="38100" dir="2700000" algn="tl">
                    <a:srgbClr val="000000">
                      <a:alpha val="43137"/>
                    </a:srgbClr>
                  </a:outerShdw>
                </a:effectLst>
              </a:rPr>
              <a:t/>
            </a:r>
            <a:br>
              <a:rPr lang="en-US" altLang="zh-TW" sz="4800" b="1" u="sng" dirty="0" smtClean="0">
                <a:solidFill>
                  <a:schemeClr val="bg2">
                    <a:lumMod val="90000"/>
                  </a:schemeClr>
                </a:solidFill>
                <a:effectLst>
                  <a:outerShdw blurRad="38100" dist="38100" dir="2700000" algn="tl">
                    <a:srgbClr val="000000">
                      <a:alpha val="43137"/>
                    </a:srgbClr>
                  </a:outerShdw>
                </a:effectLst>
              </a:rPr>
            </a:br>
            <a:r>
              <a:rPr lang="zh-TW" altLang="en-US" sz="6700" b="1" dirty="0" smtClean="0">
                <a:solidFill>
                  <a:srgbClr val="FF0000"/>
                </a:solidFill>
                <a:effectLst>
                  <a:outerShdw blurRad="38100" dist="38100" dir="2700000" algn="tl">
                    <a:srgbClr val="000000">
                      <a:alpha val="43137"/>
                    </a:srgbClr>
                  </a:outerShdw>
                </a:effectLst>
              </a:rPr>
              <a:t>經驗 </a:t>
            </a:r>
            <a:r>
              <a:rPr lang="en-US" altLang="zh-TW" sz="6700" b="1" dirty="0" smtClean="0">
                <a:solidFill>
                  <a:srgbClr val="FF0000"/>
                </a:solidFill>
                <a:effectLst>
                  <a:outerShdw blurRad="38100" dist="38100" dir="2700000" algn="tl">
                    <a:srgbClr val="000000">
                      <a:alpha val="43137"/>
                    </a:srgbClr>
                  </a:outerShdw>
                </a:effectLst>
              </a:rPr>
              <a:t>+</a:t>
            </a:r>
            <a:r>
              <a:rPr lang="zh-TW" altLang="en-US" sz="6700" b="1" dirty="0" smtClean="0">
                <a:solidFill>
                  <a:srgbClr val="FF0000"/>
                </a:solidFill>
                <a:effectLst>
                  <a:outerShdw blurRad="38100" dist="38100" dir="2700000" algn="tl">
                    <a:srgbClr val="000000">
                      <a:alpha val="43137"/>
                    </a:srgbClr>
                  </a:outerShdw>
                </a:effectLst>
              </a:rPr>
              <a:t> 反思 </a:t>
            </a:r>
            <a:r>
              <a:rPr lang="en-US" altLang="zh-TW" sz="6700" b="1" dirty="0" smtClean="0">
                <a:solidFill>
                  <a:srgbClr val="FF0000"/>
                </a:solidFill>
                <a:effectLst>
                  <a:outerShdw blurRad="38100" dist="38100" dir="2700000" algn="tl">
                    <a:srgbClr val="000000">
                      <a:alpha val="43137"/>
                    </a:srgbClr>
                  </a:outerShdw>
                </a:effectLst>
              </a:rPr>
              <a:t>=</a:t>
            </a:r>
            <a:r>
              <a:rPr lang="zh-TW" altLang="en-US" sz="6700" b="1" dirty="0" smtClean="0">
                <a:solidFill>
                  <a:srgbClr val="FF0000"/>
                </a:solidFill>
                <a:effectLst>
                  <a:outerShdw blurRad="38100" dist="38100" dir="2700000" algn="tl">
                    <a:srgbClr val="000000">
                      <a:alpha val="43137"/>
                    </a:srgbClr>
                  </a:outerShdw>
                </a:effectLst>
              </a:rPr>
              <a:t> 學習</a:t>
            </a:r>
            <a:endParaRPr lang="en-US" altLang="zh-TW" sz="6700"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2489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647564" y="2059694"/>
            <a:ext cx="5966751" cy="3629727"/>
            <a:chOff x="647564" y="2059694"/>
            <a:chExt cx="5966751" cy="3629727"/>
          </a:xfrm>
        </p:grpSpPr>
        <p:sp>
          <p:nvSpPr>
            <p:cNvPr id="11" name="等腰三角形 10"/>
            <p:cNvSpPr/>
            <p:nvPr/>
          </p:nvSpPr>
          <p:spPr>
            <a:xfrm>
              <a:off x="647564" y="2059694"/>
              <a:ext cx="1908212" cy="1297297"/>
            </a:xfrm>
            <a:prstGeom prst="triangle">
              <a:avLst/>
            </a:prstGeom>
            <a:solidFill>
              <a:srgbClr val="F29B54"/>
            </a:solidFill>
            <a:ln>
              <a:solidFill>
                <a:srgbClr val="F29B54"/>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12" name="等腰三角形 11"/>
            <p:cNvSpPr/>
            <p:nvPr/>
          </p:nvSpPr>
          <p:spPr>
            <a:xfrm>
              <a:off x="5390179" y="3113400"/>
              <a:ext cx="1224136" cy="1188132"/>
            </a:xfrm>
            <a:prstGeom prst="triangle">
              <a:avLst/>
            </a:prstGeom>
            <a:solidFill>
              <a:srgbClr val="7030A0"/>
            </a:solidFill>
            <a:ln>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13" name="等腰三角形 12"/>
            <p:cNvSpPr/>
            <p:nvPr/>
          </p:nvSpPr>
          <p:spPr>
            <a:xfrm>
              <a:off x="2546558" y="3786209"/>
              <a:ext cx="2844316" cy="830923"/>
            </a:xfrm>
            <a:prstGeom prst="triangle">
              <a:avLst/>
            </a:prstGeom>
            <a:solidFill>
              <a:schemeClr val="bg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14" name="矩形 13"/>
            <p:cNvSpPr/>
            <p:nvPr/>
          </p:nvSpPr>
          <p:spPr>
            <a:xfrm>
              <a:off x="647564" y="3344651"/>
              <a:ext cx="1908212" cy="2340260"/>
            </a:xfrm>
            <a:prstGeom prst="rect">
              <a:avLst/>
            </a:prstGeom>
            <a:solidFill>
              <a:schemeClr val="accent3">
                <a:lumMod val="95000"/>
              </a:schemeClr>
            </a:solidFill>
            <a:ln>
              <a:solidFill>
                <a:schemeClr val="bg1">
                  <a:lumMod val="9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15" name="矩形 14"/>
            <p:cNvSpPr/>
            <p:nvPr/>
          </p:nvSpPr>
          <p:spPr>
            <a:xfrm>
              <a:off x="5392629" y="4317912"/>
              <a:ext cx="1221686" cy="1371509"/>
            </a:xfrm>
            <a:prstGeom prst="rect">
              <a:avLst/>
            </a:prstGeom>
            <a:solidFill>
              <a:schemeClr val="tx2">
                <a:lumMod val="20000"/>
                <a:lumOff val="80000"/>
              </a:schemeClr>
            </a:solidFill>
            <a:ln>
              <a:solidFill>
                <a:schemeClr val="bg2">
                  <a:lumMod val="20000"/>
                  <a:lumOff val="8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16" name="矩形 15"/>
            <p:cNvSpPr/>
            <p:nvPr/>
          </p:nvSpPr>
          <p:spPr>
            <a:xfrm>
              <a:off x="2555776" y="4604791"/>
              <a:ext cx="2848671" cy="1080120"/>
            </a:xfrm>
            <a:prstGeom prst="rect">
              <a:avLst/>
            </a:prstGeom>
            <a:solidFill>
              <a:schemeClr val="accent2">
                <a:lumMod val="60000"/>
                <a:lumOff val="40000"/>
              </a:schemeClr>
            </a:solidFill>
            <a:ln>
              <a:solidFill>
                <a:schemeClr val="accent2">
                  <a:lumMod val="40000"/>
                  <a:lumOff val="6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20" name="框架 19"/>
            <p:cNvSpPr/>
            <p:nvPr/>
          </p:nvSpPr>
          <p:spPr>
            <a:xfrm>
              <a:off x="5991693" y="4993175"/>
              <a:ext cx="540060" cy="665233"/>
            </a:xfrm>
            <a:prstGeom prst="frame">
              <a:avLst/>
            </a:prstGeom>
            <a:solidFill>
              <a:schemeClr val="bg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black"/>
                </a:solidFill>
              </a:endParaRPr>
            </a:p>
          </p:txBody>
        </p:sp>
        <p:sp>
          <p:nvSpPr>
            <p:cNvPr id="21" name="流程圖: 或 20"/>
            <p:cNvSpPr/>
            <p:nvPr/>
          </p:nvSpPr>
          <p:spPr>
            <a:xfrm>
              <a:off x="1184307" y="2435550"/>
              <a:ext cx="828092" cy="837093"/>
            </a:xfrm>
            <a:prstGeom prst="flowChartOr">
              <a:avLst/>
            </a:prstGeom>
            <a:solidFill>
              <a:srgbClr val="FFFFC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22" name="流程圖: 或 21"/>
            <p:cNvSpPr/>
            <p:nvPr/>
          </p:nvSpPr>
          <p:spPr>
            <a:xfrm>
              <a:off x="1215429" y="3707466"/>
              <a:ext cx="828092" cy="837093"/>
            </a:xfrm>
            <a:prstGeom prst="flowChartOr">
              <a:avLst/>
            </a:prstGeom>
            <a:solidFill>
              <a:srgbClr val="FFFFCC"/>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23" name="甜甜圈 22"/>
            <p:cNvSpPr/>
            <p:nvPr/>
          </p:nvSpPr>
          <p:spPr>
            <a:xfrm>
              <a:off x="3576933" y="3390164"/>
              <a:ext cx="792088" cy="792089"/>
            </a:xfrm>
            <a:prstGeom prst="donut">
              <a:avLst/>
            </a:prstGeom>
            <a:solidFill>
              <a:srgbClr val="FFFF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black"/>
                </a:solidFill>
              </a:endParaRPr>
            </a:p>
          </p:txBody>
        </p:sp>
        <p:sp>
          <p:nvSpPr>
            <p:cNvPr id="24" name="框架 23"/>
            <p:cNvSpPr/>
            <p:nvPr/>
          </p:nvSpPr>
          <p:spPr>
            <a:xfrm>
              <a:off x="5483004" y="4993175"/>
              <a:ext cx="540060" cy="665233"/>
            </a:xfrm>
            <a:prstGeom prst="frame">
              <a:avLst/>
            </a:prstGeom>
            <a:solidFill>
              <a:schemeClr val="bg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black"/>
                </a:solidFill>
              </a:endParaRPr>
            </a:p>
          </p:txBody>
        </p:sp>
        <p:sp>
          <p:nvSpPr>
            <p:cNvPr id="25" name="框架 24"/>
            <p:cNvSpPr/>
            <p:nvPr/>
          </p:nvSpPr>
          <p:spPr>
            <a:xfrm>
              <a:off x="4524706" y="5005335"/>
              <a:ext cx="387660" cy="679576"/>
            </a:xfrm>
            <a:prstGeom prst="frame">
              <a:avLst/>
            </a:prstGeom>
            <a:solidFill>
              <a:srgbClr val="FF00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black"/>
                </a:solidFill>
              </a:endParaRPr>
            </a:p>
          </p:txBody>
        </p:sp>
        <p:sp>
          <p:nvSpPr>
            <p:cNvPr id="26" name="框架 25"/>
            <p:cNvSpPr/>
            <p:nvPr/>
          </p:nvSpPr>
          <p:spPr>
            <a:xfrm>
              <a:off x="3774886" y="5005335"/>
              <a:ext cx="387660" cy="679576"/>
            </a:xfrm>
            <a:prstGeom prst="frame">
              <a:avLst/>
            </a:prstGeom>
            <a:solidFill>
              <a:srgbClr val="FF00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black"/>
                </a:solidFill>
              </a:endParaRPr>
            </a:p>
          </p:txBody>
        </p:sp>
        <p:sp>
          <p:nvSpPr>
            <p:cNvPr id="27" name="框架 26"/>
            <p:cNvSpPr/>
            <p:nvPr/>
          </p:nvSpPr>
          <p:spPr>
            <a:xfrm>
              <a:off x="2994411" y="4993175"/>
              <a:ext cx="387660" cy="679576"/>
            </a:xfrm>
            <a:prstGeom prst="frame">
              <a:avLst/>
            </a:prstGeom>
            <a:solidFill>
              <a:srgbClr val="FF008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black"/>
                </a:solidFill>
              </a:endParaRPr>
            </a:p>
          </p:txBody>
        </p:sp>
        <p:sp>
          <p:nvSpPr>
            <p:cNvPr id="28" name="框架 27"/>
            <p:cNvSpPr/>
            <p:nvPr/>
          </p:nvSpPr>
          <p:spPr>
            <a:xfrm>
              <a:off x="1184307" y="4993175"/>
              <a:ext cx="891716" cy="679576"/>
            </a:xfrm>
            <a:prstGeom prst="frame">
              <a:avLst/>
            </a:prstGeom>
            <a:solidFill>
              <a:schemeClr val="accent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black"/>
                </a:solidFill>
              </a:endParaRPr>
            </a:p>
          </p:txBody>
        </p:sp>
        <p:sp>
          <p:nvSpPr>
            <p:cNvPr id="29" name="甜甜圈 28"/>
            <p:cNvSpPr/>
            <p:nvPr/>
          </p:nvSpPr>
          <p:spPr>
            <a:xfrm>
              <a:off x="5670119" y="4361331"/>
              <a:ext cx="705890" cy="486919"/>
            </a:xfrm>
            <a:prstGeom prst="donut">
              <a:avLst/>
            </a:prstGeom>
            <a:solidFill>
              <a:srgbClr val="FF008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black"/>
                </a:solidFill>
              </a:endParaRPr>
            </a:p>
          </p:txBody>
        </p:sp>
      </p:grpSp>
      <p:grpSp>
        <p:nvGrpSpPr>
          <p:cNvPr id="4" name="群組 3"/>
          <p:cNvGrpSpPr/>
          <p:nvPr/>
        </p:nvGrpSpPr>
        <p:grpSpPr>
          <a:xfrm>
            <a:off x="0" y="188640"/>
            <a:ext cx="9365098" cy="1886550"/>
            <a:chOff x="0" y="188640"/>
            <a:chExt cx="9365098" cy="1886550"/>
          </a:xfrm>
        </p:grpSpPr>
        <p:sp>
          <p:nvSpPr>
            <p:cNvPr id="2" name="雙波浪線 1"/>
            <p:cNvSpPr/>
            <p:nvPr/>
          </p:nvSpPr>
          <p:spPr>
            <a:xfrm>
              <a:off x="0" y="188640"/>
              <a:ext cx="9144000" cy="1584176"/>
            </a:xfrm>
            <a:prstGeom prst="doubleWave">
              <a:avLst/>
            </a:prstGeom>
            <a:solidFill>
              <a:srgbClr val="FF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B050"/>
                  </a:solidFill>
                </a:rPr>
                <a:t>「</a:t>
              </a:r>
              <a:r>
                <a:rPr lang="zh-TW" altLang="en-US" sz="2400" b="1" dirty="0">
                  <a:solidFill>
                    <a:srgbClr val="0000FF"/>
                  </a:solidFill>
                  <a:effectLst>
                    <a:outerShdw blurRad="38100" dist="38100" dir="2700000" algn="tl">
                      <a:srgbClr val="000000">
                        <a:alpha val="43137"/>
                      </a:srgbClr>
                    </a:outerShdw>
                  </a:effectLst>
                </a:rPr>
                <a:t>解說</a:t>
              </a:r>
              <a:r>
                <a:rPr lang="zh-TW" altLang="en-US" sz="2400" b="1" dirty="0">
                  <a:solidFill>
                    <a:srgbClr val="00B050"/>
                  </a:solidFill>
                </a:rPr>
                <a:t>是幫助學員</a:t>
              </a:r>
              <a:r>
                <a:rPr lang="zh-TW" altLang="en-US" sz="2400" b="1" dirty="0">
                  <a:solidFill>
                    <a:srgbClr val="0000FF"/>
                  </a:solidFill>
                  <a:effectLst>
                    <a:outerShdw blurRad="38100" dist="38100" dir="2700000" algn="tl">
                      <a:srgbClr val="000000">
                        <a:alpha val="43137"/>
                      </a:srgbClr>
                    </a:outerShdw>
                  </a:effectLst>
                </a:rPr>
                <a:t>整理經驗</a:t>
              </a:r>
              <a:r>
                <a:rPr lang="zh-TW" altLang="en-US" sz="2400" b="1" dirty="0">
                  <a:solidFill>
                    <a:srgbClr val="00B050"/>
                  </a:solidFill>
                </a:rPr>
                <a:t>的機會，讓體驗不單停留於一個遊戲，而是</a:t>
              </a:r>
              <a:r>
                <a:rPr lang="zh-TW" altLang="en-US" sz="2400" b="1" dirty="0">
                  <a:solidFill>
                    <a:srgbClr val="0000FF"/>
                  </a:solidFill>
                  <a:effectLst>
                    <a:outerShdw blurRad="38100" dist="38100" dir="2700000" algn="tl">
                      <a:srgbClr val="000000">
                        <a:alpha val="43137"/>
                      </a:srgbClr>
                    </a:outerShdw>
                  </a:effectLst>
                </a:rPr>
                <a:t>提升自己</a:t>
              </a:r>
              <a:r>
                <a:rPr lang="zh-TW" altLang="en-US" sz="2400" b="1" dirty="0">
                  <a:solidFill>
                    <a:srgbClr val="00B050"/>
                  </a:solidFill>
                </a:rPr>
                <a:t>，對自己有</a:t>
              </a:r>
              <a:r>
                <a:rPr lang="zh-TW" altLang="en-US" sz="2400" b="1" dirty="0">
                  <a:solidFill>
                    <a:srgbClr val="0000FF"/>
                  </a:solidFill>
                  <a:effectLst>
                    <a:outerShdw blurRad="38100" dist="38100" dir="2700000" algn="tl">
                      <a:srgbClr val="000000">
                        <a:alpha val="43137"/>
                      </a:srgbClr>
                    </a:outerShdw>
                  </a:effectLst>
                </a:rPr>
                <a:t>新的發現</a:t>
              </a:r>
              <a:r>
                <a:rPr lang="zh-TW" altLang="en-US" sz="2400" b="1" dirty="0">
                  <a:solidFill>
                    <a:srgbClr val="00B050"/>
                  </a:solidFill>
                </a:rPr>
                <a:t>，把不為人知的</a:t>
              </a:r>
              <a:r>
                <a:rPr lang="zh-TW" altLang="en-US" sz="2400" b="1" dirty="0">
                  <a:solidFill>
                    <a:srgbClr val="0000FF"/>
                  </a:solidFill>
                  <a:effectLst>
                    <a:outerShdw blurRad="38100" dist="38100" dir="2700000" algn="tl">
                      <a:srgbClr val="000000">
                        <a:alpha val="43137"/>
                      </a:srgbClr>
                    </a:outerShdw>
                  </a:effectLst>
                </a:rPr>
                <a:t>經驗轉化</a:t>
              </a:r>
              <a:r>
                <a:rPr lang="zh-TW" altLang="en-US" sz="2400" b="1" dirty="0">
                  <a:solidFill>
                    <a:srgbClr val="00B050"/>
                  </a:solidFill>
                </a:rPr>
                <a:t>為</a:t>
              </a:r>
              <a:r>
                <a:rPr lang="zh-TW" altLang="en-US" sz="2400" b="1" dirty="0">
                  <a:solidFill>
                    <a:srgbClr val="0000FF"/>
                  </a:solidFill>
                  <a:effectLst>
                    <a:outerShdw blurRad="38100" dist="38100" dir="2700000" algn="tl">
                      <a:srgbClr val="000000">
                        <a:alpha val="43137"/>
                      </a:srgbClr>
                    </a:outerShdw>
                  </a:effectLst>
                </a:rPr>
                <a:t>被肯定</a:t>
              </a:r>
              <a:r>
                <a:rPr lang="zh-TW" altLang="en-US" sz="2400" b="1" dirty="0">
                  <a:solidFill>
                    <a:srgbClr val="00B050"/>
                  </a:solidFill>
                </a:rPr>
                <a:t>和</a:t>
              </a:r>
              <a:r>
                <a:rPr lang="zh-TW" altLang="en-US" sz="2400" b="1" dirty="0">
                  <a:solidFill>
                    <a:srgbClr val="0000FF"/>
                  </a:solidFill>
                  <a:effectLst>
                    <a:outerShdw blurRad="38100" dist="38100" dir="2700000" algn="tl">
                      <a:srgbClr val="000000">
                        <a:alpha val="43137"/>
                      </a:srgbClr>
                    </a:outerShdw>
                  </a:effectLst>
                </a:rPr>
                <a:t>有意義的經驗</a:t>
              </a:r>
              <a:r>
                <a:rPr lang="zh-TW" altLang="en-US" sz="2400" b="1" dirty="0">
                  <a:solidFill>
                    <a:srgbClr val="00B050"/>
                  </a:solidFill>
                </a:rPr>
                <a:t>。</a:t>
              </a:r>
              <a:r>
                <a:rPr lang="zh-TW" altLang="en-US" sz="2400" b="1" dirty="0" smtClean="0">
                  <a:solidFill>
                    <a:srgbClr val="00B050"/>
                  </a:solidFill>
                </a:rPr>
                <a:t>」</a:t>
              </a:r>
              <a:endParaRPr lang="zh-TW" altLang="en-US" sz="2400" b="1" dirty="0">
                <a:solidFill>
                  <a:srgbClr val="00B050"/>
                </a:solidFill>
              </a:endParaRPr>
            </a:p>
          </p:txBody>
        </p:sp>
        <p:sp>
          <p:nvSpPr>
            <p:cNvPr id="30" name="矩形 29"/>
            <p:cNvSpPr/>
            <p:nvPr/>
          </p:nvSpPr>
          <p:spPr>
            <a:xfrm>
              <a:off x="6028018" y="1463122"/>
              <a:ext cx="3337080" cy="612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i="1" dirty="0">
                  <a:solidFill>
                    <a:srgbClr val="2B133D"/>
                  </a:solidFill>
                  <a:latin typeface="微軟正黑體" panose="020B0604030504040204" pitchFamily="34" charset="-120"/>
                </a:rPr>
                <a:t>Roger Greenaway</a:t>
              </a:r>
              <a:endParaRPr lang="zh-HK" altLang="en-US" sz="2400" dirty="0">
                <a:solidFill>
                  <a:srgbClr val="2B133D"/>
                </a:solidFill>
                <a:latin typeface="微軟正黑體" panose="020B0604030504040204" pitchFamily="34" charset="-120"/>
              </a:endParaRPr>
            </a:p>
          </p:txBody>
        </p:sp>
      </p:grpSp>
      <p:pic>
        <p:nvPicPr>
          <p:cNvPr id="5" name="圖片 4"/>
          <p:cNvPicPr>
            <a:picLocks noChangeAspect="1"/>
          </p:cNvPicPr>
          <p:nvPr/>
        </p:nvPicPr>
        <p:blipFill rotWithShape="1">
          <a:blip r:embed="rId3"/>
          <a:srcRect l="34847" t="40938" r="26764" b="22301"/>
          <a:stretch/>
        </p:blipFill>
        <p:spPr>
          <a:xfrm>
            <a:off x="252150" y="1976035"/>
            <a:ext cx="8856953" cy="4770592"/>
          </a:xfrm>
          <a:prstGeom prst="rect">
            <a:avLst/>
          </a:prstGeom>
        </p:spPr>
      </p:pic>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8384217-8135-4B3A-897B-D1EE2B41959B}" type="slidenum">
              <a:rPr lang="zh-HK" altLang="en-US" smtClean="0"/>
              <a:t>7</a:t>
            </a:fld>
            <a:endParaRPr lang="zh-HK" altLang="en-US"/>
          </a:p>
        </p:txBody>
      </p:sp>
    </p:spTree>
    <p:extLst>
      <p:ext uri="{BB962C8B-B14F-4D97-AF65-F5344CB8AC3E}">
        <p14:creationId xmlns:p14="http://schemas.microsoft.com/office/powerpoint/2010/main" val="7931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8313" y="549275"/>
            <a:ext cx="8496300" cy="5816600"/>
          </a:xfrm>
          <a:prstGeom prst="rect">
            <a:avLst/>
          </a:prstGeom>
          <a:solidFill>
            <a:srgbClr val="FFFFFF">
              <a:alpha val="45882"/>
            </a:srgbClr>
          </a:solidFill>
        </p:spPr>
        <p:txBody>
          <a:bodyPr>
            <a:spAutoFit/>
          </a:bodyPr>
          <a:lstStyle/>
          <a:p>
            <a:pPr eaLnBrk="1" hangingPunct="1">
              <a:spcBef>
                <a:spcPct val="50000"/>
              </a:spcBef>
              <a:defRPr/>
            </a:pPr>
            <a:r>
              <a:rPr lang="zh-TW" altLang="en-US" sz="3600" b="1" dirty="0">
                <a:solidFill>
                  <a:srgbClr val="3333FF"/>
                </a:solidFill>
                <a:effectLst>
                  <a:outerShdw blurRad="38100" dist="38100" dir="2700000" algn="tl">
                    <a:srgbClr val="000000">
                      <a:alpha val="43137"/>
                    </a:srgbClr>
                  </a:outerShdw>
                </a:effectLst>
                <a:latin typeface="Arial" charset="0"/>
                <a:ea typeface="新細明體" charset="-120"/>
              </a:rPr>
              <a:t>有效反思的要素</a:t>
            </a:r>
            <a:endParaRPr lang="en-US" altLang="zh-HK" sz="3600" b="1" dirty="0">
              <a:solidFill>
                <a:srgbClr val="3333FF"/>
              </a:solidFill>
              <a:effectLst>
                <a:outerShdw blurRad="38100" dist="38100" dir="2700000" algn="tl">
                  <a:srgbClr val="000000">
                    <a:alpha val="43137"/>
                  </a:srgbClr>
                </a:outerShdw>
              </a:effectLst>
              <a:latin typeface="Arial" charset="0"/>
              <a:ea typeface="新細明體" charset="-120"/>
            </a:endParaRPr>
          </a:p>
          <a:p>
            <a:pPr marL="457200" indent="-457200" eaLnBrk="1" hangingPunct="1">
              <a:spcBef>
                <a:spcPct val="50000"/>
              </a:spcBef>
              <a:buFont typeface="Wingdings" panose="05000000000000000000" pitchFamily="2" charset="2"/>
              <a:buChar char="ü"/>
              <a:defRPr/>
            </a:pPr>
            <a:r>
              <a:rPr lang="en-US" altLang="zh-HK" sz="2400" dirty="0">
                <a:solidFill>
                  <a:srgbClr val="20721C"/>
                </a:solidFill>
                <a:latin typeface="Arial" charset="0"/>
                <a:ea typeface="新細明體" charset="-120"/>
              </a:rPr>
              <a:t>Extract </a:t>
            </a:r>
            <a:r>
              <a:rPr lang="en-US" altLang="zh-HK" sz="2400" dirty="0">
                <a:solidFill>
                  <a:srgbClr val="FF0000"/>
                </a:solidFill>
                <a:effectLst>
                  <a:outerShdw blurRad="38100" dist="38100" dir="2700000" algn="tl">
                    <a:srgbClr val="000000">
                      <a:alpha val="43137"/>
                    </a:srgbClr>
                  </a:outerShdw>
                </a:effectLst>
                <a:latin typeface="Arial" charset="0"/>
                <a:ea typeface="新細明體" charset="-120"/>
              </a:rPr>
              <a:t>evidence of success </a:t>
            </a:r>
            <a:r>
              <a:rPr lang="en-US" altLang="zh-HK" sz="2400" dirty="0">
                <a:solidFill>
                  <a:srgbClr val="20721C"/>
                </a:solidFill>
                <a:latin typeface="Arial" charset="0"/>
                <a:ea typeface="新細明體" charset="-120"/>
              </a:rPr>
              <a:t>from experience</a:t>
            </a:r>
          </a:p>
          <a:p>
            <a:pPr marL="457200" indent="-457200" eaLnBrk="1" hangingPunct="1">
              <a:spcBef>
                <a:spcPct val="50000"/>
              </a:spcBef>
              <a:buFont typeface="Wingdings" panose="05000000000000000000" pitchFamily="2" charset="2"/>
              <a:buChar char="ü"/>
              <a:defRPr/>
            </a:pPr>
            <a:r>
              <a:rPr lang="en-US" altLang="zh-HK" sz="2400" dirty="0">
                <a:solidFill>
                  <a:srgbClr val="20721C"/>
                </a:solidFill>
                <a:latin typeface="Arial" charset="0"/>
                <a:ea typeface="新細明體" charset="-120"/>
              </a:rPr>
              <a:t>Articulate </a:t>
            </a:r>
            <a:r>
              <a:rPr lang="en-US" altLang="zh-HK" sz="2400" dirty="0">
                <a:solidFill>
                  <a:srgbClr val="FF0000"/>
                </a:solidFill>
                <a:effectLst>
                  <a:outerShdw blurRad="38100" dist="38100" dir="2700000" algn="tl">
                    <a:srgbClr val="000000">
                      <a:alpha val="43137"/>
                    </a:srgbClr>
                  </a:outerShdw>
                </a:effectLst>
                <a:latin typeface="Arial" charset="0"/>
                <a:ea typeface="新細明體" charset="-120"/>
              </a:rPr>
              <a:t>deep thinking</a:t>
            </a:r>
          </a:p>
          <a:p>
            <a:pPr marL="457200" indent="-457200" eaLnBrk="1" hangingPunct="1">
              <a:spcBef>
                <a:spcPct val="50000"/>
              </a:spcBef>
              <a:buFont typeface="Wingdings" panose="05000000000000000000" pitchFamily="2" charset="2"/>
              <a:buChar char="ü"/>
              <a:defRPr/>
            </a:pPr>
            <a:r>
              <a:rPr lang="en-US" altLang="zh-HK" sz="2400" dirty="0">
                <a:solidFill>
                  <a:srgbClr val="FF0000"/>
                </a:solidFill>
                <a:effectLst>
                  <a:outerShdw blurRad="38100" dist="38100" dir="2700000" algn="tl">
                    <a:srgbClr val="000000">
                      <a:alpha val="43137"/>
                    </a:srgbClr>
                  </a:outerShdw>
                </a:effectLst>
                <a:latin typeface="Arial" charset="0"/>
                <a:ea typeface="新細明體" charset="-120"/>
              </a:rPr>
              <a:t>Transform</a:t>
            </a:r>
            <a:r>
              <a:rPr lang="en-US" altLang="zh-HK" sz="2400" dirty="0">
                <a:solidFill>
                  <a:srgbClr val="20721C"/>
                </a:solidFill>
                <a:latin typeface="Arial" charset="0"/>
                <a:ea typeface="新細明體" charset="-120"/>
              </a:rPr>
              <a:t> activity</a:t>
            </a:r>
            <a:r>
              <a:rPr lang="zh-TW" altLang="en-US" sz="2400" dirty="0">
                <a:solidFill>
                  <a:srgbClr val="20721C"/>
                </a:solidFill>
                <a:latin typeface="Arial" charset="0"/>
                <a:ea typeface="新細明體" charset="-120"/>
              </a:rPr>
              <a:t> </a:t>
            </a:r>
            <a:r>
              <a:rPr lang="en-US" altLang="zh-HK" sz="2400" dirty="0">
                <a:solidFill>
                  <a:srgbClr val="20721C"/>
                </a:solidFill>
                <a:latin typeface="Arial" charset="0"/>
                <a:ea typeface="新細明體" charset="-120"/>
              </a:rPr>
              <a:t>experience to </a:t>
            </a:r>
            <a:r>
              <a:rPr lang="en-US" altLang="zh-HK" sz="2400" dirty="0">
                <a:solidFill>
                  <a:srgbClr val="FF0000"/>
                </a:solidFill>
                <a:effectLst>
                  <a:outerShdw blurRad="38100" dist="38100" dir="2700000" algn="tl">
                    <a:srgbClr val="000000">
                      <a:alpha val="43137"/>
                    </a:srgbClr>
                  </a:outerShdw>
                </a:effectLst>
                <a:latin typeface="Arial" charset="0"/>
                <a:ea typeface="新細明體" charset="-120"/>
              </a:rPr>
              <a:t>learning</a:t>
            </a:r>
            <a:r>
              <a:rPr lang="zh-TW" altLang="en-US" sz="2400" dirty="0">
                <a:solidFill>
                  <a:srgbClr val="20721C"/>
                </a:solidFill>
                <a:latin typeface="Arial" charset="0"/>
                <a:ea typeface="新細明體" charset="-120"/>
              </a:rPr>
              <a:t> </a:t>
            </a:r>
            <a:r>
              <a:rPr lang="en-US" altLang="zh-HK" sz="2400" dirty="0">
                <a:solidFill>
                  <a:srgbClr val="20721C"/>
                </a:solidFill>
                <a:latin typeface="Arial" charset="0"/>
                <a:ea typeface="新細明體" charset="-120"/>
              </a:rPr>
              <a:t>experience</a:t>
            </a:r>
          </a:p>
          <a:p>
            <a:pPr marL="285750" indent="-285750" eaLnBrk="1" hangingPunct="1">
              <a:spcBef>
                <a:spcPct val="50000"/>
              </a:spcBef>
              <a:buFont typeface="Wingdings" panose="05000000000000000000" pitchFamily="2" charset="2"/>
              <a:buChar char="ü"/>
              <a:defRPr/>
            </a:pPr>
            <a:r>
              <a:rPr lang="zh-TW" altLang="en-US" sz="2400" dirty="0">
                <a:solidFill>
                  <a:srgbClr val="FF0000"/>
                </a:solidFill>
                <a:effectLst>
                  <a:outerShdw blurRad="38100" dist="38100" dir="2700000" algn="tl">
                    <a:srgbClr val="000000">
                      <a:alpha val="43137"/>
                    </a:srgbClr>
                  </a:outerShdw>
                </a:effectLst>
                <a:latin typeface="Arial" charset="0"/>
                <a:ea typeface="新細明體" charset="-120"/>
              </a:rPr>
              <a:t>  </a:t>
            </a:r>
            <a:r>
              <a:rPr lang="en-US" altLang="zh-HK" sz="2400" dirty="0">
                <a:solidFill>
                  <a:srgbClr val="20721C"/>
                </a:solidFill>
                <a:latin typeface="Arial" charset="0"/>
                <a:ea typeface="新細明體" charset="-120"/>
              </a:rPr>
              <a:t>Relate to </a:t>
            </a:r>
            <a:r>
              <a:rPr lang="en-US" altLang="zh-HK" sz="2400" dirty="0">
                <a:solidFill>
                  <a:srgbClr val="FF0000"/>
                </a:solidFill>
                <a:effectLst>
                  <a:outerShdw blurRad="38100" dist="38100" dir="2700000" algn="tl">
                    <a:srgbClr val="000000">
                      <a:alpha val="43137"/>
                    </a:srgbClr>
                  </a:outerShdw>
                </a:effectLst>
                <a:latin typeface="Arial" charset="0"/>
                <a:ea typeface="新細明體" charset="-120"/>
              </a:rPr>
              <a:t>emotions</a:t>
            </a:r>
          </a:p>
          <a:p>
            <a:pPr marL="285750" indent="-285750" eaLnBrk="1" hangingPunct="1">
              <a:spcBef>
                <a:spcPct val="50000"/>
              </a:spcBef>
              <a:buFont typeface="Wingdings" panose="05000000000000000000" pitchFamily="2" charset="2"/>
              <a:buChar char="ü"/>
              <a:defRPr/>
            </a:pPr>
            <a:r>
              <a:rPr lang="zh-TW" altLang="en-US" sz="2400" dirty="0">
                <a:solidFill>
                  <a:srgbClr val="FF0000"/>
                </a:solidFill>
                <a:effectLst>
                  <a:outerShdw blurRad="38100" dist="38100" dir="2700000" algn="tl">
                    <a:srgbClr val="000000">
                      <a:alpha val="43137"/>
                    </a:srgbClr>
                  </a:outerShdw>
                </a:effectLst>
                <a:latin typeface="Arial" charset="0"/>
                <a:ea typeface="新細明體" charset="-120"/>
              </a:rPr>
              <a:t>  </a:t>
            </a:r>
            <a:r>
              <a:rPr lang="en-US" altLang="zh-HK" sz="2400" dirty="0">
                <a:solidFill>
                  <a:srgbClr val="FF0000"/>
                </a:solidFill>
                <a:effectLst>
                  <a:outerShdw blurRad="38100" dist="38100" dir="2700000" algn="tl">
                    <a:srgbClr val="000000">
                      <a:alpha val="43137"/>
                    </a:srgbClr>
                  </a:outerShdw>
                </a:effectLst>
                <a:latin typeface="Arial" charset="0"/>
                <a:ea typeface="新細明體" charset="-120"/>
              </a:rPr>
              <a:t>Avoid </a:t>
            </a:r>
            <a:r>
              <a:rPr lang="en-US" altLang="zh-HK" sz="2400" dirty="0">
                <a:solidFill>
                  <a:srgbClr val="20721C"/>
                </a:solidFill>
                <a:latin typeface="Arial" charset="0"/>
                <a:ea typeface="新細明體" charset="-120"/>
              </a:rPr>
              <a:t>being restrained to a </a:t>
            </a:r>
            <a:r>
              <a:rPr lang="en-US" altLang="zh-HK" sz="2400" dirty="0">
                <a:solidFill>
                  <a:srgbClr val="FF0000"/>
                </a:solidFill>
                <a:effectLst>
                  <a:outerShdw blurRad="38100" dist="38100" dir="2700000" algn="tl">
                    <a:srgbClr val="000000">
                      <a:alpha val="43137"/>
                    </a:srgbClr>
                  </a:outerShdw>
                </a:effectLst>
                <a:latin typeface="Arial" charset="0"/>
                <a:ea typeface="新細明體" charset="-120"/>
              </a:rPr>
              <a:t>single template</a:t>
            </a:r>
          </a:p>
          <a:p>
            <a:pPr marL="457200" indent="-457200" eaLnBrk="1" hangingPunct="1">
              <a:spcBef>
                <a:spcPct val="50000"/>
              </a:spcBef>
              <a:buFont typeface="Wingdings" panose="05000000000000000000" pitchFamily="2" charset="2"/>
              <a:buChar char="ü"/>
              <a:defRPr/>
            </a:pPr>
            <a:r>
              <a:rPr lang="en-US" altLang="zh-HK" sz="2400" dirty="0">
                <a:solidFill>
                  <a:srgbClr val="20721C"/>
                </a:solidFill>
                <a:latin typeface="Arial" charset="0"/>
                <a:ea typeface="新細明體" charset="-120"/>
              </a:rPr>
              <a:t>Use of repetitive exercises may easily lead to </a:t>
            </a:r>
            <a:r>
              <a:rPr lang="en-US" altLang="zh-HK" sz="2400" dirty="0">
                <a:solidFill>
                  <a:srgbClr val="FF0000"/>
                </a:solidFill>
                <a:effectLst>
                  <a:outerShdw blurRad="38100" dist="38100" dir="2700000" algn="tl">
                    <a:srgbClr val="000000">
                      <a:alpha val="43137"/>
                    </a:srgbClr>
                  </a:outerShdw>
                </a:effectLst>
                <a:latin typeface="Arial" charset="0"/>
                <a:ea typeface="新細明體" charset="-120"/>
              </a:rPr>
              <a:t>repetitive</a:t>
            </a:r>
            <a:r>
              <a:rPr lang="zh-TW" altLang="en-US" sz="2400" dirty="0">
                <a:solidFill>
                  <a:srgbClr val="FF0000"/>
                </a:solidFill>
                <a:effectLst>
                  <a:outerShdw blurRad="38100" dist="38100" dir="2700000" algn="tl">
                    <a:srgbClr val="000000">
                      <a:alpha val="43137"/>
                    </a:srgbClr>
                  </a:outerShdw>
                </a:effectLst>
                <a:latin typeface="Arial" charset="0"/>
                <a:ea typeface="新細明體" charset="-120"/>
              </a:rPr>
              <a:t> </a:t>
            </a:r>
            <a:r>
              <a:rPr lang="en-US" altLang="zh-HK" sz="2400" dirty="0">
                <a:solidFill>
                  <a:srgbClr val="FF0000"/>
                </a:solidFill>
                <a:effectLst>
                  <a:outerShdw blurRad="38100" dist="38100" dir="2700000" algn="tl">
                    <a:srgbClr val="000000">
                      <a:alpha val="43137"/>
                    </a:srgbClr>
                  </a:outerShdw>
                </a:effectLst>
                <a:latin typeface="Arial" charset="0"/>
                <a:ea typeface="新細明體" charset="-120"/>
              </a:rPr>
              <a:t>responses</a:t>
            </a:r>
            <a:r>
              <a:rPr lang="en-US" altLang="zh-HK" sz="2400" dirty="0">
                <a:solidFill>
                  <a:srgbClr val="20721C"/>
                </a:solidFill>
                <a:latin typeface="Arial" charset="0"/>
                <a:ea typeface="新細明體" charset="-120"/>
              </a:rPr>
              <a:t>. </a:t>
            </a:r>
          </a:p>
          <a:p>
            <a:pPr algn="ctr" eaLnBrk="1" hangingPunct="1">
              <a:spcBef>
                <a:spcPct val="50000"/>
              </a:spcBef>
              <a:defRPr/>
            </a:pPr>
            <a:endParaRPr lang="en-US" altLang="zh-HK" sz="1800" i="1" dirty="0">
              <a:latin typeface="Arial" charset="0"/>
              <a:ea typeface="新細明體" charset="-120"/>
            </a:endParaRPr>
          </a:p>
          <a:p>
            <a:pPr algn="ctr" eaLnBrk="1" hangingPunct="1">
              <a:spcBef>
                <a:spcPct val="50000"/>
              </a:spcBef>
              <a:defRPr/>
            </a:pPr>
            <a:r>
              <a:rPr lang="en-US" altLang="zh-HK" sz="1800" i="1" dirty="0">
                <a:latin typeface="Arial" charset="0"/>
                <a:ea typeface="新細明體" charset="-120"/>
              </a:rPr>
              <a:t>Arthur L. Costa and </a:t>
            </a:r>
            <a:r>
              <a:rPr lang="en-US" altLang="zh-HK" sz="1800" i="1" dirty="0" err="1">
                <a:latin typeface="Arial" charset="0"/>
                <a:ea typeface="新細明體" charset="-120"/>
              </a:rPr>
              <a:t>BenaKallick</a:t>
            </a:r>
            <a:r>
              <a:rPr lang="en-US" altLang="zh-HK" sz="1800" i="1" dirty="0">
                <a:latin typeface="Arial" charset="0"/>
                <a:ea typeface="新細明體" charset="-120"/>
              </a:rPr>
              <a:t>, Dec 2008, Ch. 12 Learning Through Reflection Learning and Leading with Habits of Mind</a:t>
            </a:r>
          </a:p>
          <a:p>
            <a:pPr algn="ctr" eaLnBrk="1" hangingPunct="1">
              <a:spcBef>
                <a:spcPct val="50000"/>
              </a:spcBef>
              <a:defRPr/>
            </a:pPr>
            <a:r>
              <a:rPr lang="en-US" altLang="zh-TW" sz="1600" b="0" dirty="0">
                <a:latin typeface="Arial" charset="0"/>
                <a:ea typeface="新細明體" charset="-120"/>
              </a:rPr>
              <a:t>(Source: HKUST, Student-LED Workshop for Students 2016/17)</a:t>
            </a:r>
            <a:endParaRPr lang="en-US" altLang="zh-HK" sz="1600" b="0" dirty="0">
              <a:latin typeface="Arial" charset="0"/>
              <a:ea typeface="新細明體" charset="-120"/>
            </a:endParaRPr>
          </a:p>
        </p:txBody>
      </p:sp>
    </p:spTree>
    <p:extLst>
      <p:ext uri="{BB962C8B-B14F-4D97-AF65-F5344CB8AC3E}">
        <p14:creationId xmlns:p14="http://schemas.microsoft.com/office/powerpoint/2010/main" val="152874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圖片 2"/>
          <p:cNvPicPr>
            <a:picLocks noChangeAspect="1" noChangeArrowheads="1"/>
          </p:cNvPicPr>
          <p:nvPr/>
        </p:nvPicPr>
        <p:blipFill>
          <a:blip r:embed="rId2">
            <a:extLst>
              <a:ext uri="{28A0092B-C50C-407E-A947-70E740481C1C}">
                <a14:useLocalDpi xmlns:a14="http://schemas.microsoft.com/office/drawing/2010/main" val="0"/>
              </a:ext>
            </a:extLst>
          </a:blip>
          <a:srcRect l="1221" t="8899" r="16589" b="7088"/>
          <a:stretch>
            <a:fillRect/>
          </a:stretch>
        </p:blipFill>
        <p:spPr bwMode="auto">
          <a:xfrm>
            <a:off x="0" y="476250"/>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文字方塊 3"/>
          <p:cNvSpPr txBox="1">
            <a:spLocks noChangeArrowheads="1"/>
          </p:cNvSpPr>
          <p:nvPr/>
        </p:nvSpPr>
        <p:spPr bwMode="auto">
          <a:xfrm>
            <a:off x="2973388" y="115888"/>
            <a:ext cx="3197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en-US" altLang="zh-HK" sz="2800">
                <a:solidFill>
                  <a:srgbClr val="3333FF"/>
                </a:solidFill>
              </a:rPr>
              <a:t>http://npdl.global/</a:t>
            </a:r>
            <a:endParaRPr lang="zh-HK" altLang="en-US" sz="2800">
              <a:solidFill>
                <a:srgbClr val="3333FF"/>
              </a:solidFill>
            </a:endParaRPr>
          </a:p>
        </p:txBody>
      </p:sp>
      <p:pic>
        <p:nvPicPr>
          <p:cNvPr id="4" name="圖片 4"/>
          <p:cNvPicPr>
            <a:picLocks noChangeAspect="1" noChangeArrowheads="1"/>
          </p:cNvPicPr>
          <p:nvPr/>
        </p:nvPicPr>
        <p:blipFill>
          <a:blip r:embed="rId3">
            <a:extLst>
              <a:ext uri="{28A0092B-C50C-407E-A947-70E740481C1C}">
                <a14:useLocalDpi xmlns:a14="http://schemas.microsoft.com/office/drawing/2010/main" val="0"/>
              </a:ext>
            </a:extLst>
          </a:blip>
          <a:srcRect l="46895" t="38216" r="32082" b="27986"/>
          <a:stretch>
            <a:fillRect/>
          </a:stretch>
        </p:blipFill>
        <p:spPr bwMode="auto">
          <a:xfrm>
            <a:off x="1115616" y="1700808"/>
            <a:ext cx="4926522" cy="445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35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1348</TotalTime>
  <Words>370</Words>
  <Application>Microsoft Office PowerPoint</Application>
  <PresentationFormat>如螢幕大小 (4:3)</PresentationFormat>
  <Paragraphs>56</Paragraphs>
  <Slides>11</Slides>
  <Notes>3</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11</vt:i4>
      </vt:variant>
    </vt:vector>
  </HeadingPairs>
  <TitlesOfParts>
    <vt:vector size="22" baseType="lpstr">
      <vt:lpstr>細明體</vt:lpstr>
      <vt:lpstr>微軟正黑體</vt:lpstr>
      <vt:lpstr>新細明體</vt:lpstr>
      <vt:lpstr>標楷體</vt:lpstr>
      <vt:lpstr>Arial</vt:lpstr>
      <vt:lpstr>Calibri</vt:lpstr>
      <vt:lpstr>Times New Roman</vt:lpstr>
      <vt:lpstr>Trebuchet MS</vt:lpstr>
      <vt:lpstr>Wingdings</vt:lpstr>
      <vt:lpstr>Wingdings 3</vt:lpstr>
      <vt:lpstr>多面向</vt:lpstr>
      <vt:lpstr>優質反思系列：(1)如何促進學生在  「其他學習經歷」的深層學習及 透過電子平台協助學生反思體驗工作坊（新辦）</vt:lpstr>
      <vt:lpstr>PowerPoint 簡報</vt:lpstr>
      <vt:lpstr>PowerPoint 簡報</vt:lpstr>
      <vt:lpstr>《中學教育課程指引》第七分冊(2017年5月擬定稿) Life-wide Learning and Experiential Learning  http://www.edb.gov.hk/en/curriculum-development/renewal/guides_SECG.html </vt:lpstr>
      <vt:lpstr>《中學教育課程指引》(2017年5月) 第七章 http://www.edb.gov.hk/en/curriculum-development/renewal/guides_SECG.html</vt:lpstr>
      <vt:lpstr>杜威 經驗 + 反思 = 學習</vt:lpstr>
      <vt:lpstr>PowerPoint 簡報</vt:lpstr>
      <vt:lpstr>PowerPoint 簡報</vt:lpstr>
      <vt:lpstr>PowerPoint 簡報</vt:lpstr>
      <vt:lpstr>PowerPoint 簡報</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Life-wide Learning  in Hong Kong Schools</dc:title>
  <dc:creator>CHEUNG, Wing-shan Susanna</dc:creator>
  <cp:lastModifiedBy>CHEUNG, Wing-shan Susanna</cp:lastModifiedBy>
  <cp:revision>84</cp:revision>
  <cp:lastPrinted>2019-02-28T07:47:13Z</cp:lastPrinted>
  <dcterms:created xsi:type="dcterms:W3CDTF">2016-02-18T06:36:21Z</dcterms:created>
  <dcterms:modified xsi:type="dcterms:W3CDTF">2019-06-13T03:35:40Z</dcterms:modified>
</cp:coreProperties>
</file>